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7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2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3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4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5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7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9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0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332" r:id="rId6"/>
    <p:sldId id="312" r:id="rId7"/>
    <p:sldId id="345" r:id="rId8"/>
    <p:sldId id="347" r:id="rId9"/>
    <p:sldId id="340" r:id="rId10"/>
    <p:sldId id="343" r:id="rId11"/>
    <p:sldId id="341" r:id="rId12"/>
    <p:sldId id="342" r:id="rId13"/>
    <p:sldId id="344" r:id="rId14"/>
    <p:sldId id="346" r:id="rId15"/>
    <p:sldId id="348" r:id="rId16"/>
    <p:sldId id="349" r:id="rId17"/>
    <p:sldId id="351" r:id="rId18"/>
    <p:sldId id="350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6" r:id="rId43"/>
    <p:sldId id="375" r:id="rId44"/>
    <p:sldId id="377" r:id="rId45"/>
    <p:sldId id="378" r:id="rId46"/>
    <p:sldId id="379" r:id="rId47"/>
    <p:sldId id="380" r:id="rId48"/>
  </p:sldIdLst>
  <p:sldSz cx="12192000" cy="6858000"/>
  <p:notesSz cx="7099300" cy="10234613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Light" panose="020B0502040204020203" pitchFamily="34" charset="0"/>
      <p:regular r:id="rId59"/>
      <p:italic r:id="rId6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2B480-F2D2-1002-3F1C-A966477FCA26}" v="1" dt="2022-10-18T07:42:49.738"/>
    <p1510:client id="{171AE3E9-1E9E-167D-4B3D-6FE78287F5E2}" v="5" dt="2022-10-18T07:50:38.847"/>
    <p1510:client id="{21231DA9-9B52-41FA-B7AD-60E617879BC0}" v="9" dt="2022-10-18T08:11:06.676"/>
    <p1510:client id="{2F2628FF-0908-4F9B-A6BC-0A2D5CC6DAC3}" v="11" dt="2022-10-18T07:42:13.448"/>
    <p1510:client id="{3BF849F5-3B1A-4765-B344-E5A310D88E35}" v="2" dt="2021-06-02T15:28:15.706"/>
    <p1510:client id="{5058CAB9-DB41-4A37-92EA-877B006AFAA1}" v="1" dt="2022-10-18T07:40:23.627"/>
    <p1510:client id="{61AE6C73-3524-45BE-8C8F-DB5D4F4F55ED}" v="58" dt="2022-10-18T07:33:15.053"/>
    <p1510:client id="{A277319D-F102-4BA5-BC24-C20BAEC890AD}" v="3" dt="2022-10-18T07:31:27.413"/>
    <p1510:client id="{BA2421D4-EF65-475B-0837-0BF385C2D870}" v="1" dt="2022-10-18T07:33:48.804"/>
    <p1510:client id="{F40A7F4B-7947-4E18-8402-7A25ADDB3F83}" v="87" dt="2022-10-18T07:44:38.2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MARZIN" userId="S::alan.marzin2022@campus-eni.fr::835cffd7-d1d6-439a-a390-53cc1f844c38" providerId="AD" clId="Web-{A277319D-F102-4BA5-BC24-C20BAEC890AD}"/>
    <pc:docChg chg="modSld">
      <pc:chgData name="Alan MARZIN" userId="S::alan.marzin2022@campus-eni.fr::835cffd7-d1d6-439a-a390-53cc1f844c38" providerId="AD" clId="Web-{A277319D-F102-4BA5-BC24-C20BAEC890AD}" dt="2022-10-18T07:31:27.413" v="3" actId="20577"/>
      <pc:docMkLst>
        <pc:docMk/>
      </pc:docMkLst>
      <pc:sldChg chg="modSp">
        <pc:chgData name="Alan MARZIN" userId="S::alan.marzin2022@campus-eni.fr::835cffd7-d1d6-439a-a390-53cc1f844c38" providerId="AD" clId="Web-{A277319D-F102-4BA5-BC24-C20BAEC890AD}" dt="2022-10-18T07:31:27.413" v="3" actId="20577"/>
        <pc:sldMkLst>
          <pc:docMk/>
          <pc:sldMk cId="3161084239" sldId="312"/>
        </pc:sldMkLst>
        <pc:spChg chg="mod">
          <ac:chgData name="Alan MARZIN" userId="S::alan.marzin2022@campus-eni.fr::835cffd7-d1d6-439a-a390-53cc1f844c38" providerId="AD" clId="Web-{A277319D-F102-4BA5-BC24-C20BAEC890AD}" dt="2022-10-18T07:31:27.413" v="3" actId="20577"/>
          <ac:spMkLst>
            <pc:docMk/>
            <pc:sldMk cId="3161084239" sldId="312"/>
            <ac:spMk id="11" creationId="{8B79812A-2F44-4A6C-BB73-F9F3F708FB1A}"/>
          </ac:spMkLst>
        </pc:spChg>
      </pc:sldChg>
    </pc:docChg>
  </pc:docChgLst>
  <pc:docChgLst>
    <pc:chgData name="Maxime ROUSSEAU" userId="S::maxime.rousseau2022@campus-eni.fr::d4870d08-41e7-4024-bd38-ea85908a72cc" providerId="AD" clId="Web-{F40A7F4B-7947-4E18-8402-7A25ADDB3F83}"/>
    <pc:docChg chg="modSld">
      <pc:chgData name="Maxime ROUSSEAU" userId="S::maxime.rousseau2022@campus-eni.fr::d4870d08-41e7-4024-bd38-ea85908a72cc" providerId="AD" clId="Web-{F40A7F4B-7947-4E18-8402-7A25ADDB3F83}" dt="2022-10-18T07:44:38.246" v="54"/>
      <pc:docMkLst>
        <pc:docMk/>
      </pc:docMkLst>
      <pc:sldChg chg="addSp delSp modSp">
        <pc:chgData name="Maxime ROUSSEAU" userId="S::maxime.rousseau2022@campus-eni.fr::d4870d08-41e7-4024-bd38-ea85908a72cc" providerId="AD" clId="Web-{F40A7F4B-7947-4E18-8402-7A25ADDB3F83}" dt="2022-10-18T07:41:45.775" v="50"/>
        <pc:sldMkLst>
          <pc:docMk/>
          <pc:sldMk cId="3161084239" sldId="312"/>
        </pc:sldMkLst>
        <pc:spChg chg="mod">
          <ac:chgData name="Maxime ROUSSEAU" userId="S::maxime.rousseau2022@campus-eni.fr::d4870d08-41e7-4024-bd38-ea85908a72cc" providerId="AD" clId="Web-{F40A7F4B-7947-4E18-8402-7A25ADDB3F83}" dt="2022-10-18T07:39:50.164" v="41" actId="1076"/>
          <ac:spMkLst>
            <pc:docMk/>
            <pc:sldMk cId="3161084239" sldId="312"/>
            <ac:spMk id="2" creationId="{00000000-0000-0000-0000-000000000000}"/>
          </ac:spMkLst>
        </pc:spChg>
        <pc:spChg chg="add del mod">
          <ac:chgData name="Maxime ROUSSEAU" userId="S::maxime.rousseau2022@campus-eni.fr::d4870d08-41e7-4024-bd38-ea85908a72cc" providerId="AD" clId="Web-{F40A7F4B-7947-4E18-8402-7A25ADDB3F83}" dt="2022-10-18T07:39:17.882" v="35"/>
          <ac:spMkLst>
            <pc:docMk/>
            <pc:sldMk cId="3161084239" sldId="312"/>
            <ac:spMk id="3" creationId="{787C9780-6906-0815-4F6A-57F1DEE3510D}"/>
          </ac:spMkLst>
        </pc:spChg>
        <pc:spChg chg="mod">
          <ac:chgData name="Maxime ROUSSEAU" userId="S::maxime.rousseau2022@campus-eni.fr::d4870d08-41e7-4024-bd38-ea85908a72cc" providerId="AD" clId="Web-{F40A7F4B-7947-4E18-8402-7A25ADDB3F83}" dt="2022-10-18T07:39:49.070" v="40" actId="1076"/>
          <ac:spMkLst>
            <pc:docMk/>
            <pc:sldMk cId="3161084239" sldId="312"/>
            <ac:spMk id="4" creationId="{00000000-0000-0000-0000-000000000000}"/>
          </ac:spMkLst>
        </pc:spChg>
        <pc:spChg chg="mod">
          <ac:chgData name="Maxime ROUSSEAU" userId="S::maxime.rousseau2022@campus-eni.fr::d4870d08-41e7-4024-bd38-ea85908a72cc" providerId="AD" clId="Web-{F40A7F4B-7947-4E18-8402-7A25ADDB3F83}" dt="2022-10-18T07:39:48.227" v="39" actId="1076"/>
          <ac:spMkLst>
            <pc:docMk/>
            <pc:sldMk cId="3161084239" sldId="312"/>
            <ac:spMk id="11" creationId="{8B79812A-2F44-4A6C-BB73-F9F3F708FB1A}"/>
          </ac:spMkLst>
        </pc:spChg>
        <pc:picChg chg="add del mod">
          <ac:chgData name="Maxime ROUSSEAU" userId="S::maxime.rousseau2022@campus-eni.fr::d4870d08-41e7-4024-bd38-ea85908a72cc" providerId="AD" clId="Web-{F40A7F4B-7947-4E18-8402-7A25ADDB3F83}" dt="2022-10-18T07:41:45.775" v="50"/>
          <ac:picMkLst>
            <pc:docMk/>
            <pc:sldMk cId="3161084239" sldId="312"/>
            <ac:picMk id="5" creationId="{69654F12-F9F6-9FBF-3D79-7ED319A05E8C}"/>
          </ac:picMkLst>
        </pc:picChg>
      </pc:sldChg>
      <pc:sldChg chg="addSp delSp modSp">
        <pc:chgData name="Maxime ROUSSEAU" userId="S::maxime.rousseau2022@campus-eni.fr::d4870d08-41e7-4024-bd38-ea85908a72cc" providerId="AD" clId="Web-{F40A7F4B-7947-4E18-8402-7A25ADDB3F83}" dt="2022-10-18T07:44:38.246" v="54"/>
        <pc:sldMkLst>
          <pc:docMk/>
          <pc:sldMk cId="2552346858" sldId="347"/>
        </pc:sldMkLst>
        <pc:picChg chg="add del mod">
          <ac:chgData name="Maxime ROUSSEAU" userId="S::maxime.rousseau2022@campus-eni.fr::d4870d08-41e7-4024-bd38-ea85908a72cc" providerId="AD" clId="Web-{F40A7F4B-7947-4E18-8402-7A25ADDB3F83}" dt="2022-10-18T07:44:38.246" v="54"/>
          <ac:picMkLst>
            <pc:docMk/>
            <pc:sldMk cId="2552346858" sldId="347"/>
            <ac:picMk id="3" creationId="{0E8A0101-8283-B6F7-735A-8FD4395BE9D4}"/>
          </ac:picMkLst>
        </pc:picChg>
      </pc:sldChg>
    </pc:docChg>
  </pc:docChgLst>
  <pc:docChgLst>
    <pc:chgData name="Marcela DOREL" userId="S::marcela.dorel2022@campus-eni.fr::fd023e6c-1ed0-40e8-a16e-a97cfc3125c6" providerId="AD" clId="Web-{1512B480-F2D2-1002-3F1C-A966477FCA26}"/>
    <pc:docChg chg="modSld">
      <pc:chgData name="Marcela DOREL" userId="S::marcela.dorel2022@campus-eni.fr::fd023e6c-1ed0-40e8-a16e-a97cfc3125c6" providerId="AD" clId="Web-{1512B480-F2D2-1002-3F1C-A966477FCA26}" dt="2022-10-18T07:42:49.738" v="0"/>
      <pc:docMkLst>
        <pc:docMk/>
      </pc:docMkLst>
      <pc:sldChg chg="delSp">
        <pc:chgData name="Marcela DOREL" userId="S::marcela.dorel2022@campus-eni.fr::fd023e6c-1ed0-40e8-a16e-a97cfc3125c6" providerId="AD" clId="Web-{1512B480-F2D2-1002-3F1C-A966477FCA26}" dt="2022-10-18T07:42:49.738" v="0"/>
        <pc:sldMkLst>
          <pc:docMk/>
          <pc:sldMk cId="560163831" sldId="345"/>
        </pc:sldMkLst>
        <pc:picChg chg="del">
          <ac:chgData name="Marcela DOREL" userId="S::marcela.dorel2022@campus-eni.fr::fd023e6c-1ed0-40e8-a16e-a97cfc3125c6" providerId="AD" clId="Web-{1512B480-F2D2-1002-3F1C-A966477FCA26}" dt="2022-10-18T07:42:49.738" v="0"/>
          <ac:picMkLst>
            <pc:docMk/>
            <pc:sldMk cId="560163831" sldId="345"/>
            <ac:picMk id="3" creationId="{E0C42819-02D8-5E45-DE1C-81258AECF07E}"/>
          </ac:picMkLst>
        </pc:picChg>
      </pc:sldChg>
    </pc:docChg>
  </pc:docChgLst>
  <pc:docChgLst>
    <pc:chgData name="Gwenaelle LE COCQ" userId="S::gwenaelle.lecocq2022@campus-eni.fr::cdac7ce1-c43c-4d3d-b1ca-076315dd490b" providerId="AD" clId="Web-{171AE3E9-1E9E-167D-4B3D-6FE78287F5E2}"/>
    <pc:docChg chg="modSld">
      <pc:chgData name="Gwenaelle LE COCQ" userId="S::gwenaelle.lecocq2022@campus-eni.fr::cdac7ce1-c43c-4d3d-b1ca-076315dd490b" providerId="AD" clId="Web-{171AE3E9-1E9E-167D-4B3D-6FE78287F5E2}" dt="2022-10-18T07:50:38.394" v="3" actId="20577"/>
      <pc:docMkLst>
        <pc:docMk/>
      </pc:docMkLst>
      <pc:sldChg chg="modSp">
        <pc:chgData name="Gwenaelle LE COCQ" userId="S::gwenaelle.lecocq2022@campus-eni.fr::cdac7ce1-c43c-4d3d-b1ca-076315dd490b" providerId="AD" clId="Web-{171AE3E9-1E9E-167D-4B3D-6FE78287F5E2}" dt="2022-10-18T07:50:38.394" v="3" actId="20577"/>
        <pc:sldMkLst>
          <pc:docMk/>
          <pc:sldMk cId="855085998" sldId="344"/>
        </pc:sldMkLst>
        <pc:spChg chg="mod">
          <ac:chgData name="Gwenaelle LE COCQ" userId="S::gwenaelle.lecocq2022@campus-eni.fr::cdac7ce1-c43c-4d3d-b1ca-076315dd490b" providerId="AD" clId="Web-{171AE3E9-1E9E-167D-4B3D-6FE78287F5E2}" dt="2022-10-18T07:50:38.394" v="3" actId="20577"/>
          <ac:spMkLst>
            <pc:docMk/>
            <pc:sldMk cId="855085998" sldId="344"/>
            <ac:spMk id="11" creationId="{8B79812A-2F44-4A6C-BB73-F9F3F708FB1A}"/>
          </ac:spMkLst>
        </pc:spChg>
      </pc:sldChg>
    </pc:docChg>
  </pc:docChgLst>
  <pc:docChgLst>
    <pc:chgData name="Jess VANKERREBROUCK" userId="S::jess.vankerrebrouck2022@campus-eni.fr::2a61edc0-6ccc-4795-9489-e9aecaddf4e0" providerId="AD" clId="Web-{2F2628FF-0908-4F9B-A6BC-0A2D5CC6DAC3}"/>
    <pc:docChg chg="modSld">
      <pc:chgData name="Jess VANKERREBROUCK" userId="S::jess.vankerrebrouck2022@campus-eni.fr::2a61edc0-6ccc-4795-9489-e9aecaddf4e0" providerId="AD" clId="Web-{2F2628FF-0908-4F9B-A6BC-0A2D5CC6DAC3}" dt="2022-10-18T07:42:13.448" v="9" actId="1076"/>
      <pc:docMkLst>
        <pc:docMk/>
      </pc:docMkLst>
      <pc:sldChg chg="modSp">
        <pc:chgData name="Jess VANKERREBROUCK" userId="S::jess.vankerrebrouck2022@campus-eni.fr::2a61edc0-6ccc-4795-9489-e9aecaddf4e0" providerId="AD" clId="Web-{2F2628FF-0908-4F9B-A6BC-0A2D5CC6DAC3}" dt="2022-10-18T07:39:37.728" v="1" actId="20577"/>
        <pc:sldMkLst>
          <pc:docMk/>
          <pc:sldMk cId="3161084239" sldId="312"/>
        </pc:sldMkLst>
        <pc:spChg chg="mod">
          <ac:chgData name="Jess VANKERREBROUCK" userId="S::jess.vankerrebrouck2022@campus-eni.fr::2a61edc0-6ccc-4795-9489-e9aecaddf4e0" providerId="AD" clId="Web-{2F2628FF-0908-4F9B-A6BC-0A2D5CC6DAC3}" dt="2022-10-18T07:39:37.728" v="1" actId="20577"/>
          <ac:spMkLst>
            <pc:docMk/>
            <pc:sldMk cId="3161084239" sldId="312"/>
            <ac:spMk id="11" creationId="{8B79812A-2F44-4A6C-BB73-F9F3F708FB1A}"/>
          </ac:spMkLst>
        </pc:spChg>
      </pc:sldChg>
      <pc:sldChg chg="addSp modSp">
        <pc:chgData name="Jess VANKERREBROUCK" userId="S::jess.vankerrebrouck2022@campus-eni.fr::2a61edc0-6ccc-4795-9489-e9aecaddf4e0" providerId="AD" clId="Web-{2F2628FF-0908-4F9B-A6BC-0A2D5CC6DAC3}" dt="2022-10-18T07:42:13.448" v="9" actId="1076"/>
        <pc:sldMkLst>
          <pc:docMk/>
          <pc:sldMk cId="560163831" sldId="345"/>
        </pc:sldMkLst>
        <pc:picChg chg="add mod">
          <ac:chgData name="Jess VANKERREBROUCK" userId="S::jess.vankerrebrouck2022@campus-eni.fr::2a61edc0-6ccc-4795-9489-e9aecaddf4e0" providerId="AD" clId="Web-{2F2628FF-0908-4F9B-A6BC-0A2D5CC6DAC3}" dt="2022-10-18T07:42:13.448" v="9" actId="1076"/>
          <ac:picMkLst>
            <pc:docMk/>
            <pc:sldMk cId="560163831" sldId="345"/>
            <ac:picMk id="3" creationId="{E0C42819-02D8-5E45-DE1C-81258AECF07E}"/>
          </ac:picMkLst>
        </pc:picChg>
      </pc:sldChg>
    </pc:docChg>
  </pc:docChgLst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Thibaut JOLIVET" userId="S::thibaut.jolivet2022@campus-eni.fr::6c69fb13-da55-4f78-9afc-a695ca2a7132" providerId="AD" clId="Web-{5058CAB9-DB41-4A37-92EA-877B006AFAA1}"/>
    <pc:docChg chg="modSld">
      <pc:chgData name="Thibaut JOLIVET" userId="S::thibaut.jolivet2022@campus-eni.fr::6c69fb13-da55-4f78-9afc-a695ca2a7132" providerId="AD" clId="Web-{5058CAB9-DB41-4A37-92EA-877B006AFAA1}" dt="2022-10-18T07:40:23.642" v="1" actId="20577"/>
      <pc:docMkLst>
        <pc:docMk/>
      </pc:docMkLst>
      <pc:sldChg chg="modSp">
        <pc:chgData name="Thibaut JOLIVET" userId="S::thibaut.jolivet2022@campus-eni.fr::6c69fb13-da55-4f78-9afc-a695ca2a7132" providerId="AD" clId="Web-{5058CAB9-DB41-4A37-92EA-877B006AFAA1}" dt="2022-10-18T07:40:23.642" v="1" actId="20577"/>
        <pc:sldMkLst>
          <pc:docMk/>
          <pc:sldMk cId="855085998" sldId="344"/>
        </pc:sldMkLst>
        <pc:spChg chg="mod">
          <ac:chgData name="Thibaut JOLIVET" userId="S::thibaut.jolivet2022@campus-eni.fr::6c69fb13-da55-4f78-9afc-a695ca2a7132" providerId="AD" clId="Web-{5058CAB9-DB41-4A37-92EA-877B006AFAA1}" dt="2022-10-18T07:40:23.642" v="1" actId="20577"/>
          <ac:spMkLst>
            <pc:docMk/>
            <pc:sldMk cId="855085998" sldId="344"/>
            <ac:spMk id="11" creationId="{8B79812A-2F44-4A6C-BB73-F9F3F708FB1A}"/>
          </ac:spMkLst>
        </pc:spChg>
      </pc:sldChg>
    </pc:docChg>
  </pc:docChgLst>
  <pc:docChgLst>
    <pc:chgData name="Alan MARZIN" userId="S::alan.marzin2022@campus-eni.fr::835cffd7-d1d6-439a-a390-53cc1f844c38" providerId="AD" clId="Web-{21231DA9-9B52-41FA-B7AD-60E617879BC0}"/>
    <pc:docChg chg="modSld">
      <pc:chgData name="Alan MARZIN" userId="S::alan.marzin2022@campus-eni.fr::835cffd7-d1d6-439a-a390-53cc1f844c38" providerId="AD" clId="Web-{21231DA9-9B52-41FA-B7AD-60E617879BC0}" dt="2022-10-18T08:11:06.676" v="7" actId="20577"/>
      <pc:docMkLst>
        <pc:docMk/>
      </pc:docMkLst>
      <pc:sldChg chg="modSp">
        <pc:chgData name="Alan MARZIN" userId="S::alan.marzin2022@campus-eni.fr::835cffd7-d1d6-439a-a390-53cc1f844c38" providerId="AD" clId="Web-{21231DA9-9B52-41FA-B7AD-60E617879BC0}" dt="2022-10-18T07:42:10.469" v="1" actId="20577"/>
        <pc:sldMkLst>
          <pc:docMk/>
          <pc:sldMk cId="3161084239" sldId="312"/>
        </pc:sldMkLst>
        <pc:spChg chg="mod">
          <ac:chgData name="Alan MARZIN" userId="S::alan.marzin2022@campus-eni.fr::835cffd7-d1d6-439a-a390-53cc1f844c38" providerId="AD" clId="Web-{21231DA9-9B52-41FA-B7AD-60E617879BC0}" dt="2022-10-18T07:42:10.469" v="1" actId="20577"/>
          <ac:spMkLst>
            <pc:docMk/>
            <pc:sldMk cId="3161084239" sldId="312"/>
            <ac:spMk id="11" creationId="{8B79812A-2F44-4A6C-BB73-F9F3F708FB1A}"/>
          </ac:spMkLst>
        </pc:spChg>
      </pc:sldChg>
      <pc:sldChg chg="modSp">
        <pc:chgData name="Alan MARZIN" userId="S::alan.marzin2022@campus-eni.fr::835cffd7-d1d6-439a-a390-53cc1f844c38" providerId="AD" clId="Web-{21231DA9-9B52-41FA-B7AD-60E617879BC0}" dt="2022-10-18T08:11:06.676" v="7" actId="20577"/>
        <pc:sldMkLst>
          <pc:docMk/>
          <pc:sldMk cId="3128576671" sldId="351"/>
        </pc:sldMkLst>
        <pc:spChg chg="mod">
          <ac:chgData name="Alan MARZIN" userId="S::alan.marzin2022@campus-eni.fr::835cffd7-d1d6-439a-a390-53cc1f844c38" providerId="AD" clId="Web-{21231DA9-9B52-41FA-B7AD-60E617879BC0}" dt="2022-10-18T08:11:06.676" v="7" actId="20577"/>
          <ac:spMkLst>
            <pc:docMk/>
            <pc:sldMk cId="3128576671" sldId="351"/>
            <ac:spMk id="11" creationId="{8B79812A-2F44-4A6C-BB73-F9F3F708FB1A}"/>
          </ac:spMkLst>
        </pc:spChg>
      </pc:sldChg>
    </pc:docChg>
  </pc:docChgLst>
  <pc:docChgLst>
    <pc:chgData name="Nino PONT" userId="S::nino.pont2022@campus-eni.fr::62e8a552-4f9d-48c1-b33c-3ec3cdfc6224" providerId="AD" clId="Web-{BA2421D4-EF65-475B-0837-0BF385C2D870}"/>
    <pc:docChg chg="modSld">
      <pc:chgData name="Nino PONT" userId="S::nino.pont2022@campus-eni.fr::62e8a552-4f9d-48c1-b33c-3ec3cdfc6224" providerId="AD" clId="Web-{BA2421D4-EF65-475B-0837-0BF385C2D870}" dt="2022-10-18T07:33:48.804" v="0"/>
      <pc:docMkLst>
        <pc:docMk/>
      </pc:docMkLst>
      <pc:sldChg chg="delSp">
        <pc:chgData name="Nino PONT" userId="S::nino.pont2022@campus-eni.fr::62e8a552-4f9d-48c1-b33c-3ec3cdfc6224" providerId="AD" clId="Web-{BA2421D4-EF65-475B-0837-0BF385C2D870}" dt="2022-10-18T07:33:48.804" v="0"/>
        <pc:sldMkLst>
          <pc:docMk/>
          <pc:sldMk cId="560163831" sldId="345"/>
        </pc:sldMkLst>
        <pc:spChg chg="del">
          <ac:chgData name="Nino PONT" userId="S::nino.pont2022@campus-eni.fr::62e8a552-4f9d-48c1-b33c-3ec3cdfc6224" providerId="AD" clId="Web-{BA2421D4-EF65-475B-0837-0BF385C2D870}" dt="2022-10-18T07:33:48.804" v="0"/>
          <ac:spMkLst>
            <pc:docMk/>
            <pc:sldMk cId="560163831" sldId="345"/>
            <ac:spMk id="3" creationId="{7B5A0AB8-F81C-ADDA-0116-643BA9253AC6}"/>
          </ac:spMkLst>
        </pc:spChg>
      </pc:sldChg>
    </pc:docChg>
  </pc:docChgLst>
  <pc:docChgLst>
    <pc:chgData name="Maxime ROUSSEAU" userId="S::maxime.rousseau2022@campus-eni.fr::d4870d08-41e7-4024-bd38-ea85908a72cc" providerId="AD" clId="Web-{61AE6C73-3524-45BE-8C8F-DB5D4F4F55ED}"/>
    <pc:docChg chg="modSld">
      <pc:chgData name="Maxime ROUSSEAU" userId="S::maxime.rousseau2022@campus-eni.fr::d4870d08-41e7-4024-bd38-ea85908a72cc" providerId="AD" clId="Web-{61AE6C73-3524-45BE-8C8F-DB5D4F4F55ED}" dt="2022-10-18T07:33:15.053" v="32" actId="1076"/>
      <pc:docMkLst>
        <pc:docMk/>
      </pc:docMkLst>
      <pc:sldChg chg="addSp delSp modSp">
        <pc:chgData name="Maxime ROUSSEAU" userId="S::maxime.rousseau2022@campus-eni.fr::d4870d08-41e7-4024-bd38-ea85908a72cc" providerId="AD" clId="Web-{61AE6C73-3524-45BE-8C8F-DB5D4F4F55ED}" dt="2022-10-18T07:32:23.614" v="12"/>
        <pc:sldMkLst>
          <pc:docMk/>
          <pc:sldMk cId="3161084239" sldId="312"/>
        </pc:sldMkLst>
        <pc:spChg chg="add del mod">
          <ac:chgData name="Maxime ROUSSEAU" userId="S::maxime.rousseau2022@campus-eni.fr::d4870d08-41e7-4024-bd38-ea85908a72cc" providerId="AD" clId="Web-{61AE6C73-3524-45BE-8C8F-DB5D4F4F55ED}" dt="2022-10-18T07:32:23.614" v="12"/>
          <ac:spMkLst>
            <pc:docMk/>
            <pc:sldMk cId="3161084239" sldId="312"/>
            <ac:spMk id="3" creationId="{8F8772A2-099A-24D9-B638-10B8A2E99022}"/>
          </ac:spMkLst>
        </pc:spChg>
      </pc:sldChg>
      <pc:sldChg chg="addSp modSp">
        <pc:chgData name="Maxime ROUSSEAU" userId="S::maxime.rousseau2022@campus-eni.fr::d4870d08-41e7-4024-bd38-ea85908a72cc" providerId="AD" clId="Web-{61AE6C73-3524-45BE-8C8F-DB5D4F4F55ED}" dt="2022-10-18T07:33:15.053" v="32" actId="1076"/>
        <pc:sldMkLst>
          <pc:docMk/>
          <pc:sldMk cId="560163831" sldId="345"/>
        </pc:sldMkLst>
        <pc:spChg chg="add mod">
          <ac:chgData name="Maxime ROUSSEAU" userId="S::maxime.rousseau2022@campus-eni.fr::d4870d08-41e7-4024-bd38-ea85908a72cc" providerId="AD" clId="Web-{61AE6C73-3524-45BE-8C8F-DB5D4F4F55ED}" dt="2022-10-18T07:33:15.053" v="32" actId="1076"/>
          <ac:spMkLst>
            <pc:docMk/>
            <pc:sldMk cId="560163831" sldId="345"/>
            <ac:spMk id="3" creationId="{7B5A0AB8-F81C-ADDA-0116-643BA9253AC6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18/10/2022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18/10/2022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677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beaucoup de duplication de codes encore</a:t>
            </a:r>
          </a:p>
          <a:p>
            <a:r>
              <a:rPr lang="fr-FR"/>
              <a:t>complication lorsqu'on veut modifier le contenu d'un include</a:t>
            </a:r>
          </a:p>
          <a:p>
            <a:r>
              <a:rPr lang="fr-FR"/>
              <a:t>code spaghetti</a:t>
            </a:r>
          </a:p>
        </p:txBody>
      </p:sp>
    </p:spTree>
    <p:extLst>
      <p:ext uri="{BB962C8B-B14F-4D97-AF65-F5344CB8AC3E}">
        <p14:creationId xmlns:p14="http://schemas.microsoft.com/office/powerpoint/2010/main" val="327546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227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42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40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2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69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116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réexpliquer que le contrôleur est normalement en possession de données qu'il doit rendre disponible à la vue</a:t>
            </a:r>
          </a:p>
        </p:txBody>
      </p:sp>
    </p:spTree>
    <p:extLst>
      <p:ext uri="{BB962C8B-B14F-4D97-AF65-F5344CB8AC3E}">
        <p14:creationId xmlns:p14="http://schemas.microsoft.com/office/powerpoint/2010/main" val="269689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278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compact() cherche des variables qui portent les noms fournis et en crée un tableau associatif</a:t>
            </a:r>
          </a:p>
        </p:txBody>
      </p:sp>
    </p:spTree>
    <p:extLst>
      <p:ext uri="{BB962C8B-B14F-4D97-AF65-F5344CB8AC3E}">
        <p14:creationId xmlns:p14="http://schemas.microsoft.com/office/powerpoint/2010/main" val="228055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Un fichier HTML normal est un fichier </a:t>
            </a:r>
            <a:r>
              <a:rPr lang="fr-FR" err="1"/>
              <a:t>Twig</a:t>
            </a:r>
            <a:r>
              <a:rPr lang="fr-FR"/>
              <a:t> valide.</a:t>
            </a:r>
          </a:p>
          <a:p>
            <a:r>
              <a:rPr lang="fr-FR"/>
              <a:t>3 délimiteurs permettent d'exécuter du code.</a:t>
            </a:r>
          </a:p>
          <a:p>
            <a:r>
              <a:rPr lang="fr-FR"/>
              <a:t>Les fichiers </a:t>
            </a:r>
            <a:r>
              <a:rPr lang="fr-FR" err="1"/>
              <a:t>Twig</a:t>
            </a:r>
            <a:r>
              <a:rPr lang="fr-FR"/>
              <a:t> sont compilés, en arrière-scène, en PHP, puis en HTML.</a:t>
            </a:r>
          </a:p>
          <a:p>
            <a:r>
              <a:rPr lang="fr-FR"/>
              <a:t>On ne peut pas utiliser de PHP dans les fichiers </a:t>
            </a:r>
            <a:r>
              <a:rPr lang="fr-FR" err="1"/>
              <a:t>Twig</a:t>
            </a:r>
            <a:r>
              <a:rPr lang="fr-FR"/>
              <a:t> !</a:t>
            </a:r>
          </a:p>
          <a:p>
            <a:r>
              <a:rPr lang="fr-FR"/>
              <a:t>Avantages de </a:t>
            </a:r>
            <a:r>
              <a:rPr lang="fr-FR" err="1"/>
              <a:t>Twig</a:t>
            </a:r>
            <a:r>
              <a:rPr lang="fr-FR"/>
              <a:t> 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/>
              <a:t>Syntaxe minimaliste et </a:t>
            </a:r>
            <a:r>
              <a:rPr lang="fr-FR" err="1"/>
              <a:t>lisisble</a:t>
            </a:r>
            <a:endParaRPr lang="fr-FR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/>
              <a:t>Nombre de fonctionnalités limité pour la vue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/>
              <a:t>Super système d'héritage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/>
              <a:t>Performant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38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 nom des variables = le nom des clefs du tableau passé</a:t>
            </a:r>
          </a:p>
        </p:txBody>
      </p:sp>
    </p:spTree>
    <p:extLst>
      <p:ext uri="{BB962C8B-B14F-4D97-AF65-F5344CB8AC3E}">
        <p14:creationId xmlns:p14="http://schemas.microsoft.com/office/powerpoint/2010/main" val="2200470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208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34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/>
              <a:t>Une vingtaine de balises</a:t>
            </a:r>
          </a:p>
          <a:p>
            <a:pPr lvl="0"/>
            <a:r>
              <a:rPr lang="fr-FR"/>
              <a:t>Quelques dizaines de filtres</a:t>
            </a:r>
          </a:p>
          <a:p>
            <a:pPr lvl="0"/>
            <a:r>
              <a:rPr lang="fr-FR"/>
              <a:t>Une dizaine de fonctions</a:t>
            </a:r>
          </a:p>
          <a:p>
            <a:pPr lvl="0"/>
            <a:r>
              <a:rPr lang="fr-FR"/>
              <a:t>...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30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Très semblable à l'utilisation de PHP à l'intérieur de code HTML</a:t>
            </a:r>
          </a:p>
        </p:txBody>
      </p:sp>
    </p:spTree>
    <p:extLst>
      <p:ext uri="{BB962C8B-B14F-4D97-AF65-F5344CB8AC3E}">
        <p14:creationId xmlns:p14="http://schemas.microsoft.com/office/powerpoint/2010/main" val="179375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{#</a:t>
            </a:r>
            <a:r>
              <a:rPr lang="fr-FR"/>
              <a:t> ouvre le commentaire, le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#}</a:t>
            </a:r>
            <a:r>
              <a:rPr lang="fr-FR"/>
              <a:t> le ferme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16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52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99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531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beaucoup de duplication de codes encore</a:t>
            </a:r>
          </a:p>
          <a:p>
            <a:r>
              <a:rPr lang="fr-FR"/>
              <a:t>complication lorsqu'on veut modifier le contenu d'un include</a:t>
            </a:r>
          </a:p>
          <a:p>
            <a:r>
              <a:rPr lang="fr-FR"/>
              <a:t>code spaghetti</a:t>
            </a:r>
          </a:p>
        </p:txBody>
      </p:sp>
    </p:spTree>
    <p:extLst>
      <p:ext uri="{BB962C8B-B14F-4D97-AF65-F5344CB8AC3E}">
        <p14:creationId xmlns:p14="http://schemas.microsoft.com/office/powerpoint/2010/main" val="80169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Premièrement</a:t>
            </a:r>
          </a:p>
          <a:p>
            <a:pPr lvl="0"/>
            <a:r>
              <a:rPr lang="fr-FR"/>
              <a:t>Deuxièmement</a:t>
            </a:r>
          </a:p>
          <a:p>
            <a:pPr lvl="0"/>
            <a:r>
              <a:rPr lang="fr-FR"/>
              <a:t>Troisièmement</a:t>
            </a:r>
          </a:p>
          <a:p>
            <a:pPr lvl="0"/>
            <a:r>
              <a:rPr lang="fr-FR"/>
              <a:t>Quatrièmement</a:t>
            </a:r>
          </a:p>
          <a:p>
            <a:pPr lvl="0"/>
            <a:r>
              <a:rPr lang="fr-FR"/>
              <a:t>Cinquièmement</a:t>
            </a:r>
          </a:p>
          <a:p>
            <a:pPr lvl="1"/>
            <a:r>
              <a:rPr lang="fr-FR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5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hyperlink" Target="https://twig.symfony.com/doc/2.x/filters/date_modify.html" TargetMode="External"/><Relationship Id="rId18" Type="http://schemas.openxmlformats.org/officeDocument/2006/relationships/hyperlink" Target="https://twig.symfony.com/doc/2.x/filters/join.html" TargetMode="External"/><Relationship Id="rId26" Type="http://schemas.openxmlformats.org/officeDocument/2006/relationships/hyperlink" Target="https://twig.symfony.com/doc/2.x/filters/nl2br.html" TargetMode="External"/><Relationship Id="rId39" Type="http://schemas.openxmlformats.org/officeDocument/2006/relationships/hyperlink" Target="https://twig.symfony.com/doc/2.x/filters/url_encode.html" TargetMode="External"/><Relationship Id="rId21" Type="http://schemas.openxmlformats.org/officeDocument/2006/relationships/hyperlink" Target="https://twig.symfony.com/doc/2.x/filters/last.html" TargetMode="External"/><Relationship Id="rId34" Type="http://schemas.openxmlformats.org/officeDocument/2006/relationships/hyperlink" Target="https://twig.symfony.com/doc/2.x/filters/split.html" TargetMode="External"/><Relationship Id="rId7" Type="http://schemas.openxmlformats.org/officeDocument/2006/relationships/slideLayout" Target="../slideLayouts/slideLayout3.xml"/><Relationship Id="rId12" Type="http://schemas.openxmlformats.org/officeDocument/2006/relationships/hyperlink" Target="https://twig.symfony.com/doc/2.x/filters/date.html" TargetMode="External"/><Relationship Id="rId17" Type="http://schemas.openxmlformats.org/officeDocument/2006/relationships/hyperlink" Target="https://twig.symfony.com/doc/2.x/filters/format.html" TargetMode="External"/><Relationship Id="rId25" Type="http://schemas.openxmlformats.org/officeDocument/2006/relationships/hyperlink" Target="https://twig.symfony.com/doc/2.x/filters/merge.html" TargetMode="External"/><Relationship Id="rId33" Type="http://schemas.openxmlformats.org/officeDocument/2006/relationships/hyperlink" Target="https://twig.symfony.com/doc/2.x/filters/sort.html" TargetMode="External"/><Relationship Id="rId38" Type="http://schemas.openxmlformats.org/officeDocument/2006/relationships/hyperlink" Target="https://twig.symfony.com/doc/2.x/filters/upper.html" TargetMode="External"/><Relationship Id="rId2" Type="http://schemas.openxmlformats.org/officeDocument/2006/relationships/tags" Target="../tags/tag79.xml"/><Relationship Id="rId16" Type="http://schemas.openxmlformats.org/officeDocument/2006/relationships/hyperlink" Target="https://twig.symfony.com/doc/2.x/filters/first.html" TargetMode="External"/><Relationship Id="rId20" Type="http://schemas.openxmlformats.org/officeDocument/2006/relationships/hyperlink" Target="https://twig.symfony.com/doc/2.x/filters/keys.html" TargetMode="External"/><Relationship Id="rId29" Type="http://schemas.openxmlformats.org/officeDocument/2006/relationships/hyperlink" Target="https://twig.symfony.com/doc/2.x/filters/replace.html" TargetMode="Externa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hyperlink" Target="https://twig.symfony.com/doc/2.x/filters/convert_encoding.html" TargetMode="External"/><Relationship Id="rId24" Type="http://schemas.openxmlformats.org/officeDocument/2006/relationships/hyperlink" Target="https://twig.symfony.com/doc/3.x/filters/markdown_to_html.html" TargetMode="External"/><Relationship Id="rId32" Type="http://schemas.openxmlformats.org/officeDocument/2006/relationships/hyperlink" Target="https://twig.symfony.com/doc/2.x/filters/slice.html" TargetMode="External"/><Relationship Id="rId37" Type="http://schemas.openxmlformats.org/officeDocument/2006/relationships/hyperlink" Target="https://twig.symfony.com/doc/2.x/filters/trim.html" TargetMode="External"/><Relationship Id="rId5" Type="http://schemas.openxmlformats.org/officeDocument/2006/relationships/tags" Target="../tags/tag82.xml"/><Relationship Id="rId15" Type="http://schemas.openxmlformats.org/officeDocument/2006/relationships/hyperlink" Target="https://twig.symfony.com/doc/2.x/filters/escape.html" TargetMode="External"/><Relationship Id="rId23" Type="http://schemas.openxmlformats.org/officeDocument/2006/relationships/hyperlink" Target="https://twig.symfony.com/doc/2.x/filters/lower.html" TargetMode="External"/><Relationship Id="rId28" Type="http://schemas.openxmlformats.org/officeDocument/2006/relationships/hyperlink" Target="https://twig.symfony.com/doc/2.x/filters/raw.html" TargetMode="External"/><Relationship Id="rId36" Type="http://schemas.openxmlformats.org/officeDocument/2006/relationships/hyperlink" Target="https://twig.symfony.com/doc/2.x/filters/title.html" TargetMode="External"/><Relationship Id="rId10" Type="http://schemas.openxmlformats.org/officeDocument/2006/relationships/hyperlink" Target="https://twig.symfony.com/doc/2.x/filters/capitalize.html" TargetMode="External"/><Relationship Id="rId19" Type="http://schemas.openxmlformats.org/officeDocument/2006/relationships/hyperlink" Target="https://twig.symfony.com/doc/2.x/filters/json_encode.html" TargetMode="External"/><Relationship Id="rId31" Type="http://schemas.openxmlformats.org/officeDocument/2006/relationships/hyperlink" Target="https://twig.symfony.com/doc/2.x/filters/round.html" TargetMode="External"/><Relationship Id="rId4" Type="http://schemas.openxmlformats.org/officeDocument/2006/relationships/tags" Target="../tags/tag81.xml"/><Relationship Id="rId9" Type="http://schemas.openxmlformats.org/officeDocument/2006/relationships/hyperlink" Target="https://twig.symfony.com/doc/2.x/filters/batch.html" TargetMode="External"/><Relationship Id="rId14" Type="http://schemas.openxmlformats.org/officeDocument/2006/relationships/hyperlink" Target="https://twig.symfony.com/doc/2.x/filters/default.html" TargetMode="External"/><Relationship Id="rId22" Type="http://schemas.openxmlformats.org/officeDocument/2006/relationships/hyperlink" Target="https://twig.symfony.com/doc/2.x/filters/length.html" TargetMode="External"/><Relationship Id="rId27" Type="http://schemas.openxmlformats.org/officeDocument/2006/relationships/hyperlink" Target="https://twig.symfony.com/doc/2.x/filters/number_format.html" TargetMode="External"/><Relationship Id="rId30" Type="http://schemas.openxmlformats.org/officeDocument/2006/relationships/hyperlink" Target="https://twig.symfony.com/doc/2.x/filters/reverse.html" TargetMode="External"/><Relationship Id="rId35" Type="http://schemas.openxmlformats.org/officeDocument/2006/relationships/hyperlink" Target="https://twig.symfony.com/doc/2.x/filters/striptags.html" TargetMode="External"/><Relationship Id="rId8" Type="http://schemas.openxmlformats.org/officeDocument/2006/relationships/hyperlink" Target="https://twig.symfony.com/doc/2.x/filters/abs.html" TargetMode="External"/><Relationship Id="rId3" Type="http://schemas.openxmlformats.org/officeDocument/2006/relationships/tags" Target="../tags/tag8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9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11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0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11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11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mon-site.com/" TargetMode="External"/><Relationship Id="rId3" Type="http://schemas.openxmlformats.org/officeDocument/2006/relationships/tags" Target="../tags/tag132.xml"/><Relationship Id="rId7" Type="http://schemas.openxmlformats.org/officeDocument/2006/relationships/hyperlink" Target="NULL" TargetMode="Externa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Relationship Id="rId9" Type="http://schemas.openxmlformats.org/officeDocument/2006/relationships/hyperlink" Target="http://mon-site.com/css/style.cs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36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5.xml"/><Relationship Id="rId4" Type="http://schemas.openxmlformats.org/officeDocument/2006/relationships/tags" Target="../tags/tag15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58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0.xml"/><Relationship Id="rId4" Type="http://schemas.openxmlformats.org/officeDocument/2006/relationships/tags" Target="../tags/tag1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15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4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hyperlink" Target="https://twig.symfony.com/doc/" TargetMode="Externa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03 - Vues et </a:t>
            </a:r>
            <a:r>
              <a:rPr lang="fr-FR" err="1"/>
              <a:t>Twig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Troisième délimiteur </a:t>
            </a:r>
            <a:r>
              <a:rPr lang="fr-FR" err="1"/>
              <a:t>Twig</a:t>
            </a:r>
            <a:r>
              <a:rPr lang="fr-FR"/>
              <a:t> : {% %}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fr-FR" sz="1600">
                <a:latin typeface="Courier New"/>
                <a:cs typeface="Courier New"/>
              </a:rPr>
              <a:t>{% ... %}</a:t>
            </a:r>
            <a:r>
              <a:rPr lang="fr-FR" sz="1600">
                <a:latin typeface="Segoe UI"/>
                <a:cs typeface="Segoe UI"/>
              </a:rPr>
              <a:t> exécute du code </a:t>
            </a:r>
            <a:endParaRPr lang="fr-FR" sz="1600"/>
          </a:p>
          <a:p>
            <a:r>
              <a:rPr lang="fr-FR" sz="1600">
                <a:latin typeface="Segoe UI"/>
                <a:cs typeface="Segoe UI"/>
              </a:rPr>
              <a:t>Équivalent à </a:t>
            </a:r>
            <a:r>
              <a:rPr lang="fr-FR" sz="1600">
                <a:latin typeface="Courier New"/>
                <a:cs typeface="Courier New"/>
              </a:rPr>
              <a:t>&lt;?</a:t>
            </a:r>
            <a:r>
              <a:rPr lang="fr-FR" sz="1600" err="1">
                <a:latin typeface="Courier New"/>
                <a:cs typeface="Courier New"/>
              </a:rPr>
              <a:t>php</a:t>
            </a:r>
            <a:r>
              <a:rPr lang="fr-FR" sz="1600">
                <a:latin typeface="Courier New"/>
                <a:cs typeface="Courier New"/>
              </a:rPr>
              <a:t>  ?&gt;</a:t>
            </a:r>
          </a:p>
          <a:p>
            <a:r>
              <a:rPr lang="fr-FR" sz="1600">
                <a:latin typeface="Segoe UI"/>
                <a:cs typeface="Segoe UI"/>
              </a:rPr>
              <a:t>Permet de : </a:t>
            </a:r>
            <a:endParaRPr lang="fr-FR" sz="1600"/>
          </a:p>
          <a:p>
            <a:pPr lvl="1"/>
            <a:r>
              <a:rPr lang="fr-FR" sz="1600">
                <a:latin typeface="Segoe UI"/>
                <a:cs typeface="Segoe UI"/>
              </a:rPr>
              <a:t>Créer des variables</a:t>
            </a:r>
          </a:p>
          <a:p>
            <a:pPr lvl="1"/>
            <a:r>
              <a:rPr lang="fr-FR" sz="1600">
                <a:latin typeface="Segoe UI"/>
                <a:cs typeface="Segoe UI"/>
              </a:rPr>
              <a:t>Réaliser une boucle</a:t>
            </a:r>
          </a:p>
          <a:p>
            <a:pPr lvl="1"/>
            <a:r>
              <a:rPr lang="fr-FR" sz="1600">
                <a:latin typeface="Segoe UI"/>
                <a:cs typeface="Segoe UI"/>
              </a:rPr>
              <a:t>Tester une condition</a:t>
            </a:r>
          </a:p>
          <a:p>
            <a:pPr lvl="1"/>
            <a:r>
              <a:rPr lang="fr-FR" sz="1600">
                <a:latin typeface="Segoe UI"/>
                <a:cs typeface="Segoe UI"/>
              </a:rPr>
              <a:t>Exécuter des fonctions</a:t>
            </a:r>
          </a:p>
          <a:p>
            <a:pPr lvl="1"/>
            <a:r>
              <a:rPr lang="fr-FR" sz="1600">
                <a:latin typeface="Segoe UI"/>
                <a:cs typeface="Segoe UI"/>
              </a:rPr>
              <a:t>...</a:t>
            </a:r>
          </a:p>
          <a:p>
            <a:r>
              <a:rPr lang="fr-FR" sz="1600">
                <a:latin typeface="Segoe UI"/>
                <a:cs typeface="Segoe UI"/>
              </a:rPr>
              <a:t>Utilisé aussi pour les balises </a:t>
            </a:r>
            <a:r>
              <a:rPr lang="fr-FR" sz="1600" err="1">
                <a:latin typeface="Segoe UI"/>
                <a:cs typeface="Segoe UI"/>
              </a:rPr>
              <a:t>Twig</a:t>
            </a:r>
            <a:endParaRPr lang="fr-FR" sz="1600">
              <a:latin typeface="Segoe UI"/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08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Utilisation de {{ }} et de {% %}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31E8F5DC-6EBD-4AFA-B496-B2D231A2587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64636" y="1825625"/>
            <a:ext cx="6548554" cy="37290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77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balises </a:t>
            </a:r>
            <a:r>
              <a:rPr lang="fr-FR" err="1"/>
              <a:t>Twig</a:t>
            </a:r>
            <a:r>
              <a:rPr lang="fr-FR"/>
              <a:t> (tags)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7" y="1825626"/>
            <a:ext cx="9011630" cy="4069848"/>
          </a:xfrm>
        </p:spPr>
        <p:txBody>
          <a:bodyPr numCol="3">
            <a:normAutofit/>
          </a:bodyPr>
          <a:lstStyle/>
          <a:p>
            <a:pPr lvl="2"/>
            <a:r>
              <a:rPr lang="en-US" sz="2400" b="0" i="0">
                <a:effectLst/>
              </a:rPr>
              <a:t>apply</a:t>
            </a:r>
          </a:p>
          <a:p>
            <a:pPr lvl="2"/>
            <a:r>
              <a:rPr lang="en-US" sz="2400" b="0" i="0">
                <a:effectLst/>
              </a:rPr>
              <a:t>autoescape</a:t>
            </a:r>
          </a:p>
          <a:p>
            <a:pPr lvl="2"/>
            <a:r>
              <a:rPr lang="en-US" sz="2400" b="1" i="0">
                <a:effectLst/>
              </a:rPr>
              <a:t>block</a:t>
            </a:r>
          </a:p>
          <a:p>
            <a:pPr lvl="2"/>
            <a:r>
              <a:rPr lang="en-US" sz="2400" b="0" i="0">
                <a:effectLst/>
              </a:rPr>
              <a:t>deprecated</a:t>
            </a:r>
          </a:p>
          <a:p>
            <a:pPr lvl="2"/>
            <a:r>
              <a:rPr lang="en-US" sz="2400" b="0" i="0">
                <a:effectLst/>
              </a:rPr>
              <a:t>do</a:t>
            </a:r>
          </a:p>
          <a:p>
            <a:pPr lvl="2"/>
            <a:r>
              <a:rPr lang="en-US" sz="2400" b="0" i="0">
                <a:effectLst/>
              </a:rPr>
              <a:t>embed</a:t>
            </a:r>
          </a:p>
          <a:p>
            <a:pPr lvl="2"/>
            <a:r>
              <a:rPr lang="en-US" sz="2400" b="1" i="0">
                <a:effectLst/>
              </a:rPr>
              <a:t>extends</a:t>
            </a:r>
          </a:p>
          <a:p>
            <a:pPr lvl="2"/>
            <a:r>
              <a:rPr lang="en-US" sz="2400" b="0" i="0">
                <a:effectLst/>
              </a:rPr>
              <a:t>flush</a:t>
            </a:r>
          </a:p>
          <a:p>
            <a:pPr lvl="2"/>
            <a:r>
              <a:rPr lang="en-US" sz="2400" b="1" i="0">
                <a:effectLst/>
              </a:rPr>
              <a:t>for</a:t>
            </a:r>
          </a:p>
          <a:p>
            <a:pPr lvl="2"/>
            <a:r>
              <a:rPr lang="en-US" sz="2400" b="0" i="0">
                <a:effectLst/>
              </a:rPr>
              <a:t>from</a:t>
            </a:r>
          </a:p>
          <a:p>
            <a:pPr lvl="2"/>
            <a:r>
              <a:rPr lang="en-US" sz="2400" b="1" i="0">
                <a:effectLst/>
              </a:rPr>
              <a:t>if</a:t>
            </a:r>
          </a:p>
          <a:p>
            <a:pPr lvl="2"/>
            <a:r>
              <a:rPr lang="en-US" sz="2400" b="0" i="0">
                <a:effectLst/>
              </a:rPr>
              <a:t>import</a:t>
            </a:r>
          </a:p>
          <a:p>
            <a:pPr lvl="2"/>
            <a:r>
              <a:rPr lang="en-US" sz="2400" b="1" i="0">
                <a:effectLst/>
              </a:rPr>
              <a:t>include</a:t>
            </a:r>
          </a:p>
          <a:p>
            <a:pPr lvl="2"/>
            <a:r>
              <a:rPr lang="en-US" sz="2400" b="0" i="0">
                <a:effectLst/>
              </a:rPr>
              <a:t>macro</a:t>
            </a:r>
          </a:p>
          <a:p>
            <a:pPr lvl="2"/>
            <a:r>
              <a:rPr lang="en-US" sz="2400" b="0" i="0">
                <a:effectLst/>
              </a:rPr>
              <a:t>sandbox</a:t>
            </a:r>
          </a:p>
          <a:p>
            <a:pPr lvl="2"/>
            <a:r>
              <a:rPr lang="en-US" sz="2400" b="1" i="0">
                <a:effectLst/>
              </a:rPr>
              <a:t>set</a:t>
            </a:r>
          </a:p>
          <a:p>
            <a:pPr lvl="2"/>
            <a:r>
              <a:rPr lang="en-US" sz="2400" b="0" i="0">
                <a:effectLst/>
              </a:rPr>
              <a:t>use</a:t>
            </a:r>
          </a:p>
          <a:p>
            <a:pPr lvl="2"/>
            <a:r>
              <a:rPr lang="en-US" sz="2400" b="0" i="0">
                <a:effectLst/>
              </a:rPr>
              <a:t>verbatim</a:t>
            </a:r>
          </a:p>
          <a:p>
            <a:pPr lvl="2"/>
            <a:r>
              <a:rPr lang="en-US" sz="2400" b="0" i="0">
                <a:effectLst/>
              </a:rPr>
              <a:t>with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03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Permet d'exécuter des alternatives</a:t>
            </a:r>
          </a:p>
          <a:p>
            <a:r>
              <a:rPr lang="fr-FR"/>
              <a:t>Se termine par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Les opérateurs de comparaison habituels existent pour la plupart</a:t>
            </a:r>
          </a:p>
          <a:p>
            <a:r>
              <a:rPr lang="fr-FR"/>
              <a:t>On utilise les mots-clefs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fr-FR"/>
              <a:t> et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fr-FR"/>
              <a:t> </a:t>
            </a:r>
          </a:p>
          <a:p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/>
              <a:t> et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fr-FR"/>
              <a:t> pour créer des branches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22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fr-FR"/>
              <a:t> et les variables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fr-FR" sz="1800">
                <a:latin typeface="Courier New"/>
                <a:cs typeface="Courier New"/>
              </a:rPr>
              <a:t>set</a:t>
            </a:r>
            <a:r>
              <a:rPr lang="fr-FR" sz="1800">
                <a:latin typeface="Segoe UI"/>
                <a:cs typeface="Segoe UI"/>
              </a:rPr>
              <a:t> crée une variable et affecte une valeur</a:t>
            </a:r>
          </a:p>
          <a:p>
            <a:r>
              <a:rPr lang="fr-FR" sz="1800">
                <a:latin typeface="Segoe UI"/>
                <a:cs typeface="Segoe UI"/>
              </a:rPr>
              <a:t>Pas de </a:t>
            </a:r>
            <a:r>
              <a:rPr lang="fr-FR" sz="1800">
                <a:latin typeface="Courier New"/>
                <a:cs typeface="Courier New"/>
              </a:rPr>
              <a:t>$</a:t>
            </a:r>
          </a:p>
          <a:p>
            <a:r>
              <a:rPr lang="fr-FR" sz="1800">
                <a:latin typeface="Segoe UI"/>
                <a:cs typeface="Segoe UI"/>
              </a:rPr>
              <a:t>Les chaînes sont entre guillemets simples ou doubles : </a:t>
            </a:r>
            <a:r>
              <a:rPr lang="fr-FR" sz="1800">
                <a:latin typeface="Courier New"/>
                <a:cs typeface="Courier New"/>
              </a:rPr>
              <a:t>"une chaîne"</a:t>
            </a:r>
          </a:p>
          <a:p>
            <a:r>
              <a:rPr lang="fr-FR" sz="1800">
                <a:latin typeface="Segoe UI"/>
                <a:cs typeface="Segoe UI"/>
              </a:rPr>
              <a:t>Les nombres sont saisis sans guillemets : </a:t>
            </a:r>
            <a:r>
              <a:rPr lang="fr-FR" sz="1800">
                <a:latin typeface="Courier New"/>
                <a:cs typeface="Courier New"/>
              </a:rPr>
              <a:t>2042</a:t>
            </a:r>
          </a:p>
          <a:p>
            <a:r>
              <a:rPr lang="fr-FR" sz="1800">
                <a:latin typeface="Segoe UI"/>
                <a:cs typeface="Segoe UI"/>
              </a:rPr>
              <a:t>Les booléens aussi : </a:t>
            </a:r>
            <a:r>
              <a:rPr lang="fr-FR" sz="1800" err="1">
                <a:latin typeface="Courier New"/>
                <a:cs typeface="Courier New"/>
              </a:rPr>
              <a:t>true</a:t>
            </a:r>
            <a:endParaRPr lang="fr-FR" sz="1800">
              <a:latin typeface="Courier New"/>
              <a:cs typeface="Courier New"/>
            </a:endParaRPr>
          </a:p>
          <a:p>
            <a:r>
              <a:rPr lang="fr-FR" sz="1800">
                <a:latin typeface="Segoe UI"/>
                <a:cs typeface="Segoe UI"/>
              </a:rPr>
              <a:t>Les tableaux sont entre crochets : </a:t>
            </a:r>
            <a:r>
              <a:rPr lang="fr-FR" sz="1800">
                <a:latin typeface="Courier New"/>
                <a:cs typeface="Courier New"/>
              </a:rPr>
              <a:t>["bleu", "jaune", "vert"]</a:t>
            </a:r>
          </a:p>
          <a:p>
            <a:r>
              <a:rPr lang="fr-FR" sz="1800">
                <a:latin typeface="Segoe UI"/>
                <a:cs typeface="Segoe UI"/>
              </a:rPr>
              <a:t>Les objets entre accolades : </a:t>
            </a:r>
            <a:r>
              <a:rPr lang="fr-FR" sz="1800">
                <a:latin typeface="Courier New"/>
                <a:cs typeface="Courier New"/>
              </a:rPr>
              <a:t>{'</a:t>
            </a:r>
            <a:r>
              <a:rPr lang="fr-FR" sz="1800" err="1">
                <a:latin typeface="Courier New"/>
                <a:cs typeface="Courier New"/>
              </a:rPr>
              <a:t>name</a:t>
            </a:r>
            <a:r>
              <a:rPr lang="fr-FR" sz="1800">
                <a:latin typeface="Courier New"/>
                <a:cs typeface="Courier New"/>
              </a:rPr>
              <a:t>': 'Johnny', '</a:t>
            </a:r>
            <a:r>
              <a:rPr lang="fr-FR" sz="1800" err="1">
                <a:latin typeface="Courier New"/>
                <a:cs typeface="Courier New"/>
              </a:rPr>
              <a:t>age</a:t>
            </a:r>
            <a:r>
              <a:rPr lang="fr-FR" sz="1800">
                <a:latin typeface="Courier New"/>
                <a:cs typeface="Courier New"/>
              </a:rPr>
              <a:t>': 74}</a:t>
            </a:r>
          </a:p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857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if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363DBAC-07CB-4C2F-BD87-4DC627E036B7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59997" y="1587883"/>
            <a:ext cx="9272006" cy="415467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311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/>
              <a:t> réalise une itération, une boucle</a:t>
            </a:r>
          </a:p>
          <a:p>
            <a:r>
              <a:rPr lang="fr-FR"/>
              <a:t>Unique boucle en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Permet de : </a:t>
            </a:r>
          </a:p>
          <a:p>
            <a:pPr lvl="1"/>
            <a:r>
              <a:rPr lang="fr-FR"/>
              <a:t>Boucler sur un tableau ou un objet, avec ses clefs ou pas</a:t>
            </a:r>
          </a:p>
          <a:p>
            <a:pPr lvl="1"/>
            <a:r>
              <a:rPr lang="fr-FR"/>
              <a:t>Boucler sur une liste de nombres ou de lettres</a:t>
            </a:r>
          </a:p>
          <a:p>
            <a:pPr lvl="1"/>
            <a:r>
              <a:rPr lang="fr-FR"/>
              <a:t>Boucler en fonction de conditions</a:t>
            </a:r>
          </a:p>
          <a:p>
            <a:pPr lvl="1"/>
            <a:r>
              <a:rPr lang="fr-FR"/>
              <a:t>Avoir accès à des informations sur la boucle en cours</a:t>
            </a:r>
          </a:p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164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/>
              <a:t>et les tableaux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9800BF-62DC-4874-B1D1-9CF69114FD60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2014" y="1825625"/>
            <a:ext cx="9593797" cy="37290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5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balise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/>
              <a:t>et les objets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4F4F8E-ACE4-4143-9F77-1FEF15C548A4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62722" y="1443002"/>
            <a:ext cx="5509286" cy="455529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5012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délimiteurs et balises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79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Comprendre le fonctionnement de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Comprendre l'intérêt d'utiliser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Savoir utiliser les fonctionnalités principales de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Connaître les spécificités de </a:t>
            </a:r>
            <a:r>
              <a:rPr lang="fr-FR" err="1"/>
              <a:t>Twig</a:t>
            </a:r>
            <a:r>
              <a:rPr lang="fr-FR"/>
              <a:t> avec Symfony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filtres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Modifient une variable</a:t>
            </a:r>
          </a:p>
          <a:p>
            <a:r>
              <a:rPr lang="fr-FR"/>
              <a:t>Peuvent s'enchaîner</a:t>
            </a:r>
          </a:p>
          <a:p>
            <a:r>
              <a:rPr lang="fr-FR"/>
              <a:t>Ont parfois des options, des arguments</a:t>
            </a:r>
          </a:p>
          <a:p>
            <a:r>
              <a:rPr lang="fr-FR"/>
              <a:t>Utilisés avec un | (</a:t>
            </a:r>
            <a:r>
              <a:rPr lang="fr-FR" i="1"/>
              <a:t>pipe</a:t>
            </a:r>
            <a:r>
              <a:rPr lang="fr-FR"/>
              <a:t>) à la suite d'une variable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29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Quelques filtres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09A124-0A3B-49FC-A1AD-1AAF6B252B62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4"/>
            </p:custDataLst>
          </p:nvPr>
        </p:nvSpPr>
        <p:spPr bwMode="auto">
          <a:xfrm>
            <a:off x="1888244" y="1825474"/>
            <a:ext cx="298233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8"/>
              </a:rPr>
              <a:t>abs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9"/>
              </a:rPr>
              <a:t>batch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10"/>
              </a:rPr>
              <a:t>capitalize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11"/>
              </a:rPr>
              <a:t>convert_encoding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>
                <a:solidFill>
                  <a:schemeClr val="tx1"/>
                </a:solidFill>
                <a:hlinkClick r:id="rId12"/>
              </a:rPr>
              <a:t>date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13"/>
              </a:rPr>
              <a:t>date_modify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14"/>
              </a:rPr>
              <a:t>default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15"/>
              </a:rPr>
              <a:t>escape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16"/>
              </a:rPr>
              <a:t>first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lv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>
                <a:solidFill>
                  <a:schemeClr val="tx1"/>
                </a:solidFill>
                <a:hlinkClick r:id="rId17"/>
              </a:rPr>
              <a:t>format</a:t>
            </a:r>
            <a:endParaRPr lang="fr-FR" altLang="fr-FR" sz="2000" b="1">
              <a:solidFill>
                <a:schemeClr val="tx1"/>
              </a:solidFill>
            </a:endParaRP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18"/>
              </a:rPr>
              <a:t>join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A0B793-415C-4DBA-A4E8-C5ED30AA01DD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0579" y="1860531"/>
            <a:ext cx="298233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358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8899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CFC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19"/>
              </a:rPr>
              <a:t>json_encode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20"/>
              </a:rPr>
              <a:t>keys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21"/>
              </a:rPr>
              <a:t>last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22"/>
              </a:rPr>
              <a:t>length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23"/>
              </a:rPr>
              <a:t>lower</a:t>
            </a:r>
            <a:endParaRPr lang="fr-FR" altLang="fr-FR" sz="2000" b="1">
              <a:solidFill>
                <a:schemeClr val="tx1"/>
              </a:solidFill>
            </a:endParaRP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CA" sz="2000" b="0" i="0" err="1">
                <a:solidFill>
                  <a:srgbClr val="004D7D"/>
                </a:solidFill>
                <a:effectLst/>
                <a:hlinkClick r:id="rId24"/>
              </a:rPr>
              <a:t>markdown_to_html</a:t>
            </a:r>
            <a:endParaRPr lang="fr-CA" sz="2000" b="0" i="0">
              <a:solidFill>
                <a:srgbClr val="626262"/>
              </a:solidFill>
              <a:effectLst/>
            </a:endParaRP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25"/>
              </a:rPr>
              <a:t>merge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>
                <a:solidFill>
                  <a:schemeClr val="tx1"/>
                </a:solidFill>
                <a:hlinkClick r:id="rId26"/>
              </a:rPr>
              <a:t>nl2br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27"/>
              </a:rPr>
              <a:t>number_format</a:t>
            </a:r>
            <a:r>
              <a:rPr lang="fr-FR" altLang="fr-FR" sz="2000" b="1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28"/>
              </a:rPr>
              <a:t>raw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29"/>
              </a:rPr>
              <a:t>replace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957838-2B64-43B3-B429-DF47FB04169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52914" y="1840863"/>
            <a:ext cx="298233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358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8899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CFC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30"/>
              </a:rPr>
              <a:t>reverse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>
                <a:solidFill>
                  <a:schemeClr val="tx1"/>
                </a:solidFill>
                <a:hlinkClick r:id="rId31"/>
              </a:rPr>
              <a:t>round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32"/>
              </a:rPr>
              <a:t>slice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33"/>
              </a:rPr>
              <a:t>sort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34"/>
              </a:rPr>
              <a:t>split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35"/>
              </a:rPr>
              <a:t>striptags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36"/>
              </a:rPr>
              <a:t>title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>
                <a:solidFill>
                  <a:schemeClr val="tx1"/>
                </a:solidFill>
                <a:hlinkClick r:id="rId37"/>
              </a:rPr>
              <a:t>trim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b="1" err="1">
                <a:solidFill>
                  <a:schemeClr val="tx1"/>
                </a:solidFill>
                <a:hlinkClick r:id="rId38"/>
              </a:rPr>
              <a:t>upper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  <a:p>
            <a:pPr marL="0" indent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fr-FR" altLang="fr-FR" sz="2000" err="1">
                <a:solidFill>
                  <a:schemeClr val="tx1"/>
                </a:solidFill>
                <a:hlinkClick r:id="rId39"/>
              </a:rPr>
              <a:t>url_encode</a:t>
            </a:r>
            <a:r>
              <a:rPr lang="fr-FR" altLang="fr-FR" sz="2000">
                <a:solidFill>
                  <a:schemeClr val="tx1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86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principaux filtres et leur utilité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F34384E1-6AE1-4891-A6F2-DCF24EC44C4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39365" y="1549174"/>
          <a:ext cx="11314571" cy="434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097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4738737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4738737">
                  <a:extLst>
                    <a:ext uri="{9D8B030D-6E8A-4147-A177-3AD203B41FA5}">
                      <a16:colId xmlns:a16="http://schemas.microsoft.com/office/drawing/2014/main" val="498233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Filtre</a:t>
                      </a:r>
                    </a:p>
                  </a:txBody>
                  <a:tcPr anchor="ctr">
                    <a:solidFill>
                      <a:srgbClr val="3488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Fonction</a:t>
                      </a:r>
                    </a:p>
                  </a:txBody>
                  <a:tcPr anchor="ctr">
                    <a:solidFill>
                      <a:srgbClr val="3488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Exemple</a:t>
                      </a:r>
                    </a:p>
                  </a:txBody>
                  <a:tcPr anchor="ctr">
                    <a:solidFill>
                      <a:srgbClr val="348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Convertit un objet </a:t>
                      </a:r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DateTime</a:t>
                      </a:r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 chaîne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article.publishedDate|date</a:t>
                      </a:r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("d/m/Y")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format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Remplace un marqueur par une chaîne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"%d notes sur un %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s"|format</a:t>
                      </a:r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(88, "piano")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join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Fusionne les valeurs d'un tableau en une chaîne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["a", "b", "c"]|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join</a:t>
                      </a:r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("/")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length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Retourne la longueur d'une variable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["a", "b", "c"]|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length</a:t>
                      </a:r>
                      <a:endParaRPr lang="fr-FR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03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Convertit la chaîne en minuscule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"Mercredi"|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</a:t>
                      </a:r>
                      <a:endParaRPr lang="fr-FR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50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nl2br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Convertit les sauts de ligne en balise &lt;</a:t>
                      </a:r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</a:t>
                      </a:r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"un texte avec sauts de lignes"|nl2br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7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number_format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Formatte un nombre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1200.123|number_format(2, ',', ' ')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Désactive l'échappement automatique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"&lt;h1&gt;le h1 est interprété&lt;/h1&gt;"|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raw</a:t>
                      </a:r>
                      <a:endParaRPr lang="fr-FR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59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round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Arrondit un nombre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123.456|round(2)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64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</a:t>
                      </a:r>
                      <a:endParaRPr lang="fr-FR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Convertit la chaîne en majuscule</a:t>
                      </a: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"gros titre"|</a:t>
                      </a:r>
                      <a:r>
                        <a:rPr lang="fr-FR" sz="140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</a:t>
                      </a:r>
                      <a:endParaRPr lang="fr-FR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AC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4242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0531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filtres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66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Blocs et héritage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Permettent de créer un gabarit réutilisable</a:t>
            </a:r>
          </a:p>
          <a:p>
            <a:r>
              <a:rPr lang="fr-FR"/>
              <a:t>Évitent la répétition de code</a:t>
            </a:r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73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C6E23-67D8-4605-A00B-24CE36CE838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Blocs et héritage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32A194-6FAC-4988-A621-55113015467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CA8AB-30E5-42EE-A090-BCA9DA0CB8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74538" y="1303020"/>
            <a:ext cx="4517644" cy="523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3FC22-1A8C-4C30-84B6-BDAF4FBC88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44023" y="1303020"/>
            <a:ext cx="4517644" cy="5230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11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Solution des </a:t>
            </a:r>
            <a:r>
              <a:rPr lang="fr-FR" i="1" err="1"/>
              <a:t>include</a:t>
            </a:r>
            <a:r>
              <a:rPr lang="fr-FR" i="1"/>
              <a:t>()</a:t>
            </a:r>
            <a:r>
              <a:rPr lang="fr-FR"/>
              <a:t> en PHP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6E569-43B2-45EC-9EF8-D2FCB468670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15602" y="1833349"/>
            <a:ext cx="5160796" cy="3482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42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Solution </a:t>
            </a:r>
            <a:r>
              <a:rPr lang="fr-FR" i="1"/>
              <a:t>gabarit</a:t>
            </a:r>
            <a:r>
              <a:rPr lang="fr-FR"/>
              <a:t> en PHP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A4BE4-3184-488B-8402-434C6580BA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0" y="312303"/>
            <a:ext cx="5655929" cy="6352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172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Solution de </a:t>
            </a:r>
            <a:r>
              <a:rPr lang="fr-FR" err="1"/>
              <a:t>Twig</a:t>
            </a:r>
            <a:r>
              <a:rPr lang="fr-FR"/>
              <a:t> 1/2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293FE0BD-1379-4867-BB91-B40ED808ED3F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4487755" cy="3729355"/>
          </a:xfrm>
        </p:spPr>
        <p:txBody>
          <a:bodyPr/>
          <a:lstStyle/>
          <a:p>
            <a:r>
              <a:rPr lang="fr-FR"/>
              <a:t>Les blocs !</a:t>
            </a:r>
          </a:p>
          <a:p>
            <a:r>
              <a:rPr lang="fr-FR"/>
              <a:t>Chaque bloc est personnalisable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D30DF-0F38-4DD1-8378-63D29D6BE4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35315" y="193023"/>
            <a:ext cx="5787191" cy="6500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370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129C5-927D-46EE-8626-4F33F73451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6984" y="2390210"/>
            <a:ext cx="5046998" cy="2018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672FF-C925-4A4E-81BF-BBAEFA553F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835315" y="193023"/>
            <a:ext cx="5787191" cy="65001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Solution de </a:t>
            </a:r>
            <a:r>
              <a:rPr lang="fr-FR" err="1"/>
              <a:t>Twig</a:t>
            </a:r>
            <a:r>
              <a:rPr lang="fr-FR"/>
              <a:t> 2/2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293FE0BD-1379-4867-BB91-B40ED808ED3F}"/>
              </a:ext>
            </a:extLst>
          </p:cNvPr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1179119" y="1825625"/>
            <a:ext cx="4325726" cy="3729355"/>
          </a:xfrm>
        </p:spPr>
        <p:txBody>
          <a:bodyPr/>
          <a:lstStyle/>
          <a:p>
            <a:r>
              <a:rPr lang="fr-FR"/>
              <a:t>L'héritage !</a:t>
            </a:r>
          </a:p>
        </p:txBody>
      </p:sp>
      <p:cxnSp>
        <p:nvCxnSpPr>
          <p:cNvPr id="11" name="Connecteur droit avec flèche 33">
            <a:extLst>
              <a:ext uri="{FF2B5EF4-FFF2-40B4-BE49-F238E27FC236}">
                <a16:creationId xmlns:a16="http://schemas.microsoft.com/office/drawing/2014/main" id="{AEBA3A64-09E6-470A-84CD-E5A8E13FFC8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2887579" y="3690302"/>
            <a:ext cx="4707727" cy="135700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33">
            <a:extLst>
              <a:ext uri="{FF2B5EF4-FFF2-40B4-BE49-F238E27FC236}">
                <a16:creationId xmlns:a16="http://schemas.microsoft.com/office/drawing/2014/main" id="{A6719E2C-5467-43D6-8A3B-323F5C05D1F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2887579" y="2055537"/>
            <a:ext cx="5546558" cy="2011138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33">
            <a:extLst>
              <a:ext uri="{FF2B5EF4-FFF2-40B4-BE49-F238E27FC236}">
                <a16:creationId xmlns:a16="http://schemas.microsoft.com/office/drawing/2014/main" id="{A4148DE5-4354-44F3-8C3A-E208563F1AF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3958389" y="1282454"/>
            <a:ext cx="1831231" cy="1261877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0180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délimiteurs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 sz="1800" b="1" err="1">
                <a:latin typeface="Segoe UI"/>
                <a:cs typeface="Segoe UI"/>
              </a:rPr>
              <a:t>Twig</a:t>
            </a:r>
            <a:r>
              <a:rPr lang="fr-FR" sz="1800" b="1">
                <a:latin typeface="Segoe UI"/>
                <a:cs typeface="Segoe UI"/>
              </a:rPr>
              <a:t>, du HTML, mais pas seulement</a:t>
            </a:r>
          </a:p>
          <a:p>
            <a:pPr marL="0" indent="0">
              <a:buNone/>
            </a:pPr>
            <a:endParaRPr lang="fr-FR" sz="1800" b="1"/>
          </a:p>
          <a:p>
            <a:r>
              <a:rPr lang="fr-FR" sz="1800">
                <a:latin typeface="Segoe UI"/>
                <a:cs typeface="Segoe UI"/>
              </a:rPr>
              <a:t>Un fichier HTML normal est un fichier </a:t>
            </a:r>
            <a:r>
              <a:rPr lang="fr-FR" sz="1800" err="1">
                <a:latin typeface="Segoe UI"/>
                <a:cs typeface="Segoe UI"/>
              </a:rPr>
              <a:t>Twig</a:t>
            </a:r>
            <a:r>
              <a:rPr lang="fr-FR" sz="1800">
                <a:latin typeface="Segoe UI"/>
                <a:cs typeface="Segoe UI"/>
              </a:rPr>
              <a:t> valide</a:t>
            </a:r>
          </a:p>
          <a:p>
            <a:r>
              <a:rPr lang="fr-FR" sz="1800">
                <a:latin typeface="Segoe UI"/>
                <a:cs typeface="Segoe UI"/>
              </a:rPr>
              <a:t>3 délimiteurs permettent d'exécuter du code</a:t>
            </a:r>
          </a:p>
          <a:p>
            <a:r>
              <a:rPr lang="fr-FR" sz="1800">
                <a:latin typeface="Segoe UI"/>
                <a:cs typeface="Segoe UI"/>
              </a:rPr>
              <a:t>Compilés en PHP</a:t>
            </a:r>
            <a:endParaRPr lang="fr-FR" sz="1800"/>
          </a:p>
          <a:p>
            <a:r>
              <a:rPr lang="fr-FR" sz="1800">
                <a:latin typeface="Segoe UI"/>
                <a:cs typeface="Segoe UI"/>
              </a:rPr>
              <a:t>Avantages de </a:t>
            </a:r>
            <a:r>
              <a:rPr lang="fr-FR" sz="1800" err="1">
                <a:latin typeface="Segoe UI"/>
                <a:cs typeface="Segoe UI"/>
              </a:rPr>
              <a:t>Twig</a:t>
            </a:r>
            <a:r>
              <a:rPr lang="fr-FR" sz="1800">
                <a:latin typeface="Segoe UI"/>
                <a:cs typeface="Segoe UI"/>
              </a:rPr>
              <a:t> : </a:t>
            </a:r>
            <a:endParaRPr lang="fr-FR" sz="1800"/>
          </a:p>
          <a:p>
            <a:pPr lvl="1"/>
            <a:r>
              <a:rPr lang="fr-FR" sz="1800">
                <a:latin typeface="Segoe UI"/>
                <a:cs typeface="Segoe UI"/>
              </a:rPr>
              <a:t>Minimaliste</a:t>
            </a:r>
          </a:p>
          <a:p>
            <a:pPr lvl="1"/>
            <a:r>
              <a:rPr lang="fr-FR" sz="1800">
                <a:latin typeface="Segoe UI"/>
                <a:cs typeface="Segoe UI"/>
              </a:rPr>
              <a:t>Lisible</a:t>
            </a:r>
          </a:p>
          <a:p>
            <a:pPr lvl="1"/>
            <a:r>
              <a:rPr lang="fr-FR" sz="1800">
                <a:latin typeface="Segoe UI"/>
                <a:cs typeface="Segoe UI"/>
              </a:rPr>
              <a:t>Système d'héritage</a:t>
            </a:r>
          </a:p>
          <a:p>
            <a:pPr lvl="1"/>
            <a:r>
              <a:rPr lang="fr-FR" sz="1800">
                <a:latin typeface="Segoe UI"/>
                <a:cs typeface="Segoe UI"/>
              </a:rPr>
              <a:t>Performant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08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Inclusion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Beaucoup moins utilisé avec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Équivalent au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/>
              <a:t>de PHP</a:t>
            </a:r>
          </a:p>
          <a:p>
            <a:r>
              <a:rPr lang="fr-FR"/>
              <a:t>Utile pour éviter une répétition de codes, présents sur plusieurs pages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{%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fichier.html.twig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') %}</a:t>
            </a:r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08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Blocs, héritage et inclusion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5505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Gestion des assets : problème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Fichiers .</a:t>
            </a:r>
            <a:r>
              <a:rPr lang="fr-FR" err="1"/>
              <a:t>js</a:t>
            </a:r>
            <a:r>
              <a:rPr lang="fr-FR"/>
              <a:t>, .</a:t>
            </a:r>
            <a:r>
              <a:rPr lang="fr-FR" err="1"/>
              <a:t>css</a:t>
            </a:r>
            <a:r>
              <a:rPr lang="fr-FR"/>
              <a:t>, images, documents .</a:t>
            </a:r>
            <a:r>
              <a:rPr lang="fr-FR" err="1"/>
              <a:t>pdf</a:t>
            </a:r>
            <a:r>
              <a:rPr lang="fr-FR"/>
              <a:t>, etc.</a:t>
            </a:r>
          </a:p>
          <a:p>
            <a:r>
              <a:rPr lang="fr-FR"/>
              <a:t>Réécriture d'URL et liens relatifs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&lt;</a:t>
            </a:r>
            <a:r>
              <a:rPr lang="fr-FR" err="1"/>
              <a:t>link</a:t>
            </a:r>
            <a:r>
              <a:rPr lang="fr-FR"/>
              <a:t> rel="</a:t>
            </a:r>
            <a:r>
              <a:rPr lang="fr-FR" err="1"/>
              <a:t>stylesheet</a:t>
            </a:r>
            <a:r>
              <a:rPr lang="fr-FR"/>
              <a:t>" href="</a:t>
            </a:r>
            <a:r>
              <a:rPr lang="fr-FR" err="1"/>
              <a:t>css</a:t>
            </a:r>
            <a:r>
              <a:rPr lang="fr-FR"/>
              <a:t>/style.css"&gt;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sz="2000">
                <a:hlinkClick r:id="rId7" invalidUrl="http:///"/>
              </a:rPr>
              <a:t>http</a:t>
            </a:r>
            <a:r>
              <a:rPr lang="fr-FR" sz="2000"/>
              <a:t>://mon-site</a:t>
            </a:r>
            <a:r>
              <a:rPr lang="fr-FR" sz="2000">
                <a:hlinkClick r:id="rId8"/>
              </a:rPr>
              <a:t>.com/</a:t>
            </a:r>
            <a:r>
              <a:rPr lang="fr-FR" sz="2000"/>
              <a:t> =&gt; </a:t>
            </a:r>
            <a:r>
              <a:rPr lang="fr-FR" sz="2000">
                <a:hlinkClick r:id="rId9"/>
              </a:rPr>
              <a:t>http://mon-site.com/css/style.css</a:t>
            </a:r>
            <a:r>
              <a:rPr lang="fr-FR" sz="2000"/>
              <a:t> =&gt; ok</a:t>
            </a:r>
          </a:p>
          <a:p>
            <a:pPr marL="0" indent="0">
              <a:buNone/>
            </a:pPr>
            <a:r>
              <a:rPr lang="fr-FR" sz="2000">
                <a:hlinkClick r:id="rId8"/>
              </a:rPr>
              <a:t>http://</a:t>
            </a:r>
            <a:r>
              <a:rPr lang="fr-FR" sz="2000"/>
              <a:t>mon-site</a:t>
            </a:r>
            <a:r>
              <a:rPr lang="fr-FR" sz="2000">
                <a:hlinkClick r:id="rId8"/>
              </a:rPr>
              <a:t>.com/</a:t>
            </a:r>
            <a:r>
              <a:rPr lang="fr-FR" sz="2000"/>
              <a:t>catalogue/ =&gt; </a:t>
            </a:r>
            <a:r>
              <a:rPr lang="fr-FR" sz="2000">
                <a:hlinkClick r:id="rId9"/>
              </a:rPr>
              <a:t>http://mon-site.com/</a:t>
            </a:r>
            <a:r>
              <a:rPr lang="fr-FR" sz="2000"/>
              <a:t>catalogue/</a:t>
            </a:r>
            <a:r>
              <a:rPr lang="fr-FR" sz="2000">
                <a:hlinkClick r:id="rId9"/>
              </a:rPr>
              <a:t>css/style.</a:t>
            </a:r>
            <a:r>
              <a:rPr lang="fr-FR" sz="2000"/>
              <a:t>css =&gt; pas ok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569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Gestion des assets : solution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4224446"/>
          </a:xfrm>
        </p:spPr>
        <p:txBody>
          <a:bodyPr/>
          <a:lstStyle/>
          <a:p>
            <a:r>
              <a:rPr lang="fr-FR"/>
              <a:t>Utiliser {% asset("</a:t>
            </a:r>
            <a:r>
              <a:rPr lang="fr-FR" err="1"/>
              <a:t>css</a:t>
            </a:r>
            <a:r>
              <a:rPr lang="fr-FR"/>
              <a:t>/style.css") %}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Générera la bonne URL </a:t>
            </a:r>
          </a:p>
          <a:p>
            <a:endParaRPr lang="fr-FR"/>
          </a:p>
          <a:p>
            <a:endParaRPr lang="fr-FR"/>
          </a:p>
          <a:p>
            <a:pPr marL="0" indent="0">
              <a:buNone/>
            </a:pPr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250E6B-CCF6-42ED-9563-187CEA3557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07694" y="2699809"/>
            <a:ext cx="9869905" cy="492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178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Gestion des URLs internes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Même problème que pour les assets</a:t>
            </a:r>
          </a:p>
          <a:p>
            <a:r>
              <a:rPr lang="fr-FR"/>
              <a:t>Souplesse du système de routage</a:t>
            </a:r>
          </a:p>
          <a:p>
            <a:r>
              <a:rPr lang="fr-FR"/>
              <a:t>Toujours 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('home') }}</a:t>
            </a:r>
            <a:r>
              <a:rPr lang="fr-FR"/>
              <a:t> ou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{{ url('home') }}</a:t>
            </a:r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656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Gestion des assets et des URLs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59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Passer des variables à la vue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endParaRPr lang="fr-FR"/>
          </a:p>
        </p:txBody>
      </p:sp>
      <p:grpSp>
        <p:nvGrpSpPr>
          <p:cNvPr id="43" name="Groupe 4">
            <a:extLst>
              <a:ext uri="{FF2B5EF4-FFF2-40B4-BE49-F238E27FC236}">
                <a16:creationId xmlns:a16="http://schemas.microsoft.com/office/drawing/2014/main" id="{85089D7D-84B9-49E9-94B5-EF548253AF2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310051" y="1447255"/>
            <a:ext cx="9496382" cy="4598461"/>
            <a:chOff x="1122161" y="1447255"/>
            <a:chExt cx="9496382" cy="4598461"/>
          </a:xfrm>
        </p:grpSpPr>
        <p:sp>
          <p:nvSpPr>
            <p:cNvPr id="44" name="ZoneTexte 8">
              <a:extLst>
                <a:ext uri="{FF2B5EF4-FFF2-40B4-BE49-F238E27FC236}">
                  <a16:creationId xmlns:a16="http://schemas.microsoft.com/office/drawing/2014/main" id="{C5C7048A-3DF1-4D51-858A-89AC44AD1B76}"/>
                </a:ext>
              </a:extLst>
            </p:cNvPr>
            <p:cNvSpPr txBox="1"/>
            <p:nvPr/>
          </p:nvSpPr>
          <p:spPr>
            <a:xfrm>
              <a:off x="1671259" y="5605676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NAVIGATEUR</a:t>
              </a:r>
            </a:p>
          </p:txBody>
        </p:sp>
        <p:sp>
          <p:nvSpPr>
            <p:cNvPr id="45" name="Flèche courbée vers le haut 9">
              <a:extLst>
                <a:ext uri="{FF2B5EF4-FFF2-40B4-BE49-F238E27FC236}">
                  <a16:creationId xmlns:a16="http://schemas.microsoft.com/office/drawing/2014/main" id="{A5742464-AE97-462F-806A-DF460C706C72}"/>
                </a:ext>
              </a:extLst>
            </p:cNvPr>
            <p:cNvSpPr/>
            <p:nvPr/>
          </p:nvSpPr>
          <p:spPr>
            <a:xfrm rot="20118893" flipV="1">
              <a:off x="6801537" y="1447255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6" name="Flèche courbée vers le haut 10">
              <a:extLst>
                <a:ext uri="{FF2B5EF4-FFF2-40B4-BE49-F238E27FC236}">
                  <a16:creationId xmlns:a16="http://schemas.microsoft.com/office/drawing/2014/main" id="{37CD7B71-F9F4-45C1-8FEA-793936F4D930}"/>
                </a:ext>
              </a:extLst>
            </p:cNvPr>
            <p:cNvSpPr/>
            <p:nvPr/>
          </p:nvSpPr>
          <p:spPr>
            <a:xfrm rot="9202618" flipV="1">
              <a:off x="3296045" y="5367326"/>
              <a:ext cx="2132339" cy="359022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" name="ZoneTexte 12">
              <a:extLst>
                <a:ext uri="{FF2B5EF4-FFF2-40B4-BE49-F238E27FC236}">
                  <a16:creationId xmlns:a16="http://schemas.microsoft.com/office/drawing/2014/main" id="{125DC2C3-F496-4744-907D-D59360B8FA49}"/>
                </a:ext>
              </a:extLst>
            </p:cNvPr>
            <p:cNvSpPr txBox="1"/>
            <p:nvPr/>
          </p:nvSpPr>
          <p:spPr>
            <a:xfrm>
              <a:off x="1789948" y="3769937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INDEX.PHP</a:t>
              </a:r>
            </a:p>
          </p:txBody>
        </p:sp>
        <p:sp>
          <p:nvSpPr>
            <p:cNvPr id="48" name="ZoneTexte 13">
              <a:extLst>
                <a:ext uri="{FF2B5EF4-FFF2-40B4-BE49-F238E27FC236}">
                  <a16:creationId xmlns:a16="http://schemas.microsoft.com/office/drawing/2014/main" id="{50E6F7F1-A019-41B7-B273-0B4F718324FA}"/>
                </a:ext>
              </a:extLst>
            </p:cNvPr>
            <p:cNvSpPr txBox="1"/>
            <p:nvPr/>
          </p:nvSpPr>
          <p:spPr>
            <a:xfrm>
              <a:off x="2228571" y="2847963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KERNEL.PHP</a:t>
              </a:r>
            </a:p>
          </p:txBody>
        </p:sp>
        <p:sp>
          <p:nvSpPr>
            <p:cNvPr id="49" name="ZoneTexte 14">
              <a:extLst>
                <a:ext uri="{FF2B5EF4-FFF2-40B4-BE49-F238E27FC236}">
                  <a16:creationId xmlns:a16="http://schemas.microsoft.com/office/drawing/2014/main" id="{987508F8-A560-4AE0-AC72-0C0724E93BEE}"/>
                </a:ext>
              </a:extLst>
            </p:cNvPr>
            <p:cNvSpPr txBox="1"/>
            <p:nvPr/>
          </p:nvSpPr>
          <p:spPr>
            <a:xfrm>
              <a:off x="5276977" y="1815592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CONTRÔLEUR</a:t>
              </a:r>
            </a:p>
          </p:txBody>
        </p:sp>
        <p:sp>
          <p:nvSpPr>
            <p:cNvPr id="50" name="ZoneTexte 15">
              <a:extLst>
                <a:ext uri="{FF2B5EF4-FFF2-40B4-BE49-F238E27FC236}">
                  <a16:creationId xmlns:a16="http://schemas.microsoft.com/office/drawing/2014/main" id="{1DE8211F-7DCD-4765-A677-A2CD202DD161}"/>
                </a:ext>
              </a:extLst>
            </p:cNvPr>
            <p:cNvSpPr txBox="1"/>
            <p:nvPr/>
          </p:nvSpPr>
          <p:spPr>
            <a:xfrm>
              <a:off x="7458393" y="1517631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chemeClr val="bg1"/>
                  </a:solidFill>
                  <a:latin typeface="Segoe Light" panose="020B03020405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MODÈLE</a:t>
              </a:r>
            </a:p>
          </p:txBody>
        </p:sp>
        <p:sp>
          <p:nvSpPr>
            <p:cNvPr id="51" name="ZoneTexte 16">
              <a:extLst>
                <a:ext uri="{FF2B5EF4-FFF2-40B4-BE49-F238E27FC236}">
                  <a16:creationId xmlns:a16="http://schemas.microsoft.com/office/drawing/2014/main" id="{55DDD070-C47C-4C7D-AC81-467BD8D31D11}"/>
                </a:ext>
              </a:extLst>
            </p:cNvPr>
            <p:cNvSpPr txBox="1"/>
            <p:nvPr/>
          </p:nvSpPr>
          <p:spPr>
            <a:xfrm>
              <a:off x="8961157" y="2327500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BASE DE DONNÉES</a:t>
              </a:r>
            </a:p>
          </p:txBody>
        </p:sp>
        <p:sp>
          <p:nvSpPr>
            <p:cNvPr id="52" name="Flèche courbée vers le haut 17">
              <a:extLst>
                <a:ext uri="{FF2B5EF4-FFF2-40B4-BE49-F238E27FC236}">
                  <a16:creationId xmlns:a16="http://schemas.microsoft.com/office/drawing/2014/main" id="{85CF112E-7041-4E7D-A2A1-3791D94491FB}"/>
                </a:ext>
              </a:extLst>
            </p:cNvPr>
            <p:cNvSpPr/>
            <p:nvPr/>
          </p:nvSpPr>
          <p:spPr>
            <a:xfrm rot="18395031" flipV="1">
              <a:off x="1529720" y="3188601"/>
              <a:ext cx="736231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53" name="Groupe 18">
              <a:extLst>
                <a:ext uri="{FF2B5EF4-FFF2-40B4-BE49-F238E27FC236}">
                  <a16:creationId xmlns:a16="http://schemas.microsoft.com/office/drawing/2014/main" id="{5A75D198-5399-415E-969C-B5FB84D01C17}"/>
                </a:ext>
              </a:extLst>
            </p:cNvPr>
            <p:cNvGrpSpPr/>
            <p:nvPr/>
          </p:nvGrpSpPr>
          <p:grpSpPr>
            <a:xfrm rot="5400000">
              <a:off x="5760553" y="2644761"/>
              <a:ext cx="690235" cy="98552"/>
              <a:chOff x="5227332" y="4314909"/>
              <a:chExt cx="922933" cy="144000"/>
            </a:xfrm>
          </p:grpSpPr>
          <p:sp>
            <p:nvSpPr>
              <p:cNvPr id="78" name="Pentagone 42">
                <a:extLst>
                  <a:ext uri="{FF2B5EF4-FFF2-40B4-BE49-F238E27FC236}">
                    <a16:creationId xmlns:a16="http://schemas.microsoft.com/office/drawing/2014/main" id="{31EDD5E1-3A76-4BAC-BDCD-4D721A7F3123}"/>
                  </a:ext>
                </a:extLst>
              </p:cNvPr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79" name="Chevron 43">
                <a:extLst>
                  <a:ext uri="{FF2B5EF4-FFF2-40B4-BE49-F238E27FC236}">
                    <a16:creationId xmlns:a16="http://schemas.microsoft.com/office/drawing/2014/main" id="{12E9A294-0ED6-4B20-9854-F8DED2A0EDF7}"/>
                  </a:ext>
                </a:extLst>
              </p:cNvPr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54" name="ZoneTexte 19">
              <a:extLst>
                <a:ext uri="{FF2B5EF4-FFF2-40B4-BE49-F238E27FC236}">
                  <a16:creationId xmlns:a16="http://schemas.microsoft.com/office/drawing/2014/main" id="{18936A12-32BD-462A-9B09-AA69E803AB64}"/>
                </a:ext>
              </a:extLst>
            </p:cNvPr>
            <p:cNvSpPr txBox="1"/>
            <p:nvPr/>
          </p:nvSpPr>
          <p:spPr>
            <a:xfrm>
              <a:off x="5600408" y="3605156"/>
              <a:ext cx="1549101" cy="516368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>
                <a:latin typeface="Segoe UI" panose="020B0502040204020203" pitchFamily="34" charset="0"/>
              </a:endParaRPr>
            </a:p>
          </p:txBody>
        </p:sp>
        <p:sp>
          <p:nvSpPr>
            <p:cNvPr id="55" name="ZoneTexte 20">
              <a:extLst>
                <a:ext uri="{FF2B5EF4-FFF2-40B4-BE49-F238E27FC236}">
                  <a16:creationId xmlns:a16="http://schemas.microsoft.com/office/drawing/2014/main" id="{B732A85B-18F3-4DDE-8B8F-81F98E863AEB}"/>
                </a:ext>
              </a:extLst>
            </p:cNvPr>
            <p:cNvSpPr txBox="1"/>
            <p:nvPr/>
          </p:nvSpPr>
          <p:spPr>
            <a:xfrm>
              <a:off x="5492832" y="3605156"/>
              <a:ext cx="2000918" cy="691145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>
                <a:latin typeface="Segoe UI" panose="020B0502040204020203" pitchFamily="34" charset="0"/>
              </a:endParaRPr>
            </a:p>
          </p:txBody>
        </p:sp>
        <p:sp>
          <p:nvSpPr>
            <p:cNvPr id="56" name="ZoneTexte 21">
              <a:extLst>
                <a:ext uri="{FF2B5EF4-FFF2-40B4-BE49-F238E27FC236}">
                  <a16:creationId xmlns:a16="http://schemas.microsoft.com/office/drawing/2014/main" id="{0E28243E-D224-499D-AFCB-8B68CE0A6AD3}"/>
                </a:ext>
              </a:extLst>
            </p:cNvPr>
            <p:cNvSpPr txBox="1"/>
            <p:nvPr/>
          </p:nvSpPr>
          <p:spPr>
            <a:xfrm>
              <a:off x="5309607" y="3004271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MOTEUR DE </a:t>
              </a:r>
              <a:b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TEMPLATE (TWIG)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ZoneTexte 22">
              <a:extLst>
                <a:ext uri="{FF2B5EF4-FFF2-40B4-BE49-F238E27FC236}">
                  <a16:creationId xmlns:a16="http://schemas.microsoft.com/office/drawing/2014/main" id="{B9A82537-8DE3-4B49-B912-0A74D1EB5C16}"/>
                </a:ext>
              </a:extLst>
            </p:cNvPr>
            <p:cNvSpPr txBox="1"/>
            <p:nvPr/>
          </p:nvSpPr>
          <p:spPr>
            <a:xfrm>
              <a:off x="4491764" y="421341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RÉPONSE AU NAVIGATEUR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ZoneTexte 23">
              <a:extLst>
                <a:ext uri="{FF2B5EF4-FFF2-40B4-BE49-F238E27FC236}">
                  <a16:creationId xmlns:a16="http://schemas.microsoft.com/office/drawing/2014/main" id="{022B98CC-6057-4CCE-B2D6-63CAE023E188}"/>
                </a:ext>
              </a:extLst>
            </p:cNvPr>
            <p:cNvSpPr txBox="1"/>
            <p:nvPr/>
          </p:nvSpPr>
          <p:spPr>
            <a:xfrm>
              <a:off x="1703889" y="4959173"/>
              <a:ext cx="1592127" cy="29512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URL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9" name="Flèche courbée vers le haut 24">
              <a:extLst>
                <a:ext uri="{FF2B5EF4-FFF2-40B4-BE49-F238E27FC236}">
                  <a16:creationId xmlns:a16="http://schemas.microsoft.com/office/drawing/2014/main" id="{E689C085-952F-4E87-B871-3C9BE3610674}"/>
                </a:ext>
              </a:extLst>
            </p:cNvPr>
            <p:cNvSpPr/>
            <p:nvPr/>
          </p:nvSpPr>
          <p:spPr>
            <a:xfrm rot="6970770" flipV="1">
              <a:off x="5693156" y="3976648"/>
              <a:ext cx="925649" cy="231754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0" name="Flèche courbée vers le haut 25">
              <a:extLst>
                <a:ext uri="{FF2B5EF4-FFF2-40B4-BE49-F238E27FC236}">
                  <a16:creationId xmlns:a16="http://schemas.microsoft.com/office/drawing/2014/main" id="{DC6D03A6-D22D-49F1-95C6-336D94C330F2}"/>
                </a:ext>
              </a:extLst>
            </p:cNvPr>
            <p:cNvSpPr/>
            <p:nvPr/>
          </p:nvSpPr>
          <p:spPr>
            <a:xfrm rot="9056915" flipV="1">
              <a:off x="7005960" y="2134718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1" name="Flèche courbée vers le haut 26">
              <a:extLst>
                <a:ext uri="{FF2B5EF4-FFF2-40B4-BE49-F238E27FC236}">
                  <a16:creationId xmlns:a16="http://schemas.microsoft.com/office/drawing/2014/main" id="{EB3DA15E-1B71-4B5D-B0AE-5E89C9B925F7}"/>
                </a:ext>
              </a:extLst>
            </p:cNvPr>
            <p:cNvSpPr/>
            <p:nvPr/>
          </p:nvSpPr>
          <p:spPr>
            <a:xfrm rot="3767222" flipV="1">
              <a:off x="9145013" y="1869002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2" name="Flèche courbée vers le haut 27">
              <a:extLst>
                <a:ext uri="{FF2B5EF4-FFF2-40B4-BE49-F238E27FC236}">
                  <a16:creationId xmlns:a16="http://schemas.microsoft.com/office/drawing/2014/main" id="{1E96C32C-D756-4B99-9028-B058E41FB56D}"/>
                </a:ext>
              </a:extLst>
            </p:cNvPr>
            <p:cNvSpPr/>
            <p:nvPr/>
          </p:nvSpPr>
          <p:spPr>
            <a:xfrm rot="14547579" flipV="1">
              <a:off x="8317383" y="2226260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3" name="ZoneTexte 28">
              <a:extLst>
                <a:ext uri="{FF2B5EF4-FFF2-40B4-BE49-F238E27FC236}">
                  <a16:creationId xmlns:a16="http://schemas.microsoft.com/office/drawing/2014/main" id="{42B540C9-D899-49F6-9E48-B6573DC4DA11}"/>
                </a:ext>
              </a:extLst>
            </p:cNvPr>
            <p:cNvSpPr txBox="1"/>
            <p:nvPr/>
          </p:nvSpPr>
          <p:spPr>
            <a:xfrm>
              <a:off x="1329098" y="4415944"/>
              <a:ext cx="1000461" cy="387426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20000"/>
            </a:bodyPr>
            <a:lstStyle/>
            <a:p>
              <a:endParaRPr lang="fr-FR" sz="2400">
                <a:latin typeface="Segoe UI" panose="020B0502040204020203" pitchFamily="34" charset="0"/>
              </a:endParaRPr>
            </a:p>
          </p:txBody>
        </p:sp>
        <p:sp>
          <p:nvSpPr>
            <p:cNvPr id="64" name="ZoneTexte 29">
              <a:extLst>
                <a:ext uri="{FF2B5EF4-FFF2-40B4-BE49-F238E27FC236}">
                  <a16:creationId xmlns:a16="http://schemas.microsoft.com/office/drawing/2014/main" id="{DBE6BEB8-8EA3-4BB8-B9AD-410F80B0ECE5}"/>
                </a:ext>
              </a:extLst>
            </p:cNvPr>
            <p:cNvSpPr txBox="1"/>
            <p:nvPr/>
          </p:nvSpPr>
          <p:spPr>
            <a:xfrm>
              <a:off x="1122161" y="4338872"/>
              <a:ext cx="1309611" cy="48645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pPr algn="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REQUÊTE </a:t>
              </a:r>
              <a:b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AU SERVEUR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5" name="ZoneTexte 33">
              <a:extLst>
                <a:ext uri="{FF2B5EF4-FFF2-40B4-BE49-F238E27FC236}">
                  <a16:creationId xmlns:a16="http://schemas.microsoft.com/office/drawing/2014/main" id="{DEECF366-60A4-49AF-BC4C-E8432C5CE220}"/>
                </a:ext>
              </a:extLst>
            </p:cNvPr>
            <p:cNvSpPr txBox="1"/>
            <p:nvPr/>
          </p:nvSpPr>
          <p:spPr>
            <a:xfrm>
              <a:off x="3092930" y="192434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ANALYSE DE L’URL ET DES ROUTES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6" name="Flèche courbée vers le haut 34">
              <a:extLst>
                <a:ext uri="{FF2B5EF4-FFF2-40B4-BE49-F238E27FC236}">
                  <a16:creationId xmlns:a16="http://schemas.microsoft.com/office/drawing/2014/main" id="{EC14CC1F-0A51-41F4-B790-93B2441C6E7E}"/>
                </a:ext>
              </a:extLst>
            </p:cNvPr>
            <p:cNvSpPr/>
            <p:nvPr/>
          </p:nvSpPr>
          <p:spPr>
            <a:xfrm rot="20613094" flipV="1">
              <a:off x="4330326" y="1607758"/>
              <a:ext cx="879158" cy="294536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7" name="Flèche courbée vers le haut 35">
              <a:extLst>
                <a:ext uri="{FF2B5EF4-FFF2-40B4-BE49-F238E27FC236}">
                  <a16:creationId xmlns:a16="http://schemas.microsoft.com/office/drawing/2014/main" id="{7AD40EEF-840B-4FEB-BD8F-B2913988F319}"/>
                </a:ext>
              </a:extLst>
            </p:cNvPr>
            <p:cNvSpPr/>
            <p:nvPr/>
          </p:nvSpPr>
          <p:spPr>
            <a:xfrm rot="18395031" flipV="1">
              <a:off x="2510759" y="2282302"/>
              <a:ext cx="657403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8" name="ZoneTexte 44">
              <a:extLst>
                <a:ext uri="{FF2B5EF4-FFF2-40B4-BE49-F238E27FC236}">
                  <a16:creationId xmlns:a16="http://schemas.microsoft.com/office/drawing/2014/main" id="{38F7AFF4-97A7-4550-A89C-1D28AF56508D}"/>
                </a:ext>
              </a:extLst>
            </p:cNvPr>
            <p:cNvSpPr txBox="1"/>
            <p:nvPr/>
          </p:nvSpPr>
          <p:spPr>
            <a:xfrm rot="20046768">
              <a:off x="3555973" y="509745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(HTML)</a:t>
              </a:r>
              <a:endParaRPr lang="fr-FR" sz="13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69" name="Groupe 47">
              <a:extLst>
                <a:ext uri="{FF2B5EF4-FFF2-40B4-BE49-F238E27FC236}">
                  <a16:creationId xmlns:a16="http://schemas.microsoft.com/office/drawing/2014/main" id="{6ADD2139-8D40-4FB6-B473-4D786B80494D}"/>
                </a:ext>
              </a:extLst>
            </p:cNvPr>
            <p:cNvGrpSpPr/>
            <p:nvPr/>
          </p:nvGrpSpPr>
          <p:grpSpPr>
            <a:xfrm rot="16200000" flipV="1">
              <a:off x="2301953" y="5351604"/>
              <a:ext cx="396000" cy="98552"/>
              <a:chOff x="5227332" y="4314909"/>
              <a:chExt cx="922933" cy="144000"/>
            </a:xfrm>
          </p:grpSpPr>
          <p:sp>
            <p:nvSpPr>
              <p:cNvPr id="76" name="Pentagone 48">
                <a:extLst>
                  <a:ext uri="{FF2B5EF4-FFF2-40B4-BE49-F238E27FC236}">
                    <a16:creationId xmlns:a16="http://schemas.microsoft.com/office/drawing/2014/main" id="{32539AF2-1D11-433B-BD11-D707F2EF600F}"/>
                  </a:ext>
                </a:extLst>
              </p:cNvPr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77" name="Chevron 49">
                <a:extLst>
                  <a:ext uri="{FF2B5EF4-FFF2-40B4-BE49-F238E27FC236}">
                    <a16:creationId xmlns:a16="http://schemas.microsoft.com/office/drawing/2014/main" id="{96DC1F9C-CA74-4ADA-A454-657B41E08211}"/>
                  </a:ext>
                </a:extLst>
              </p:cNvPr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70" name="Groupe 50">
              <a:extLst>
                <a:ext uri="{FF2B5EF4-FFF2-40B4-BE49-F238E27FC236}">
                  <a16:creationId xmlns:a16="http://schemas.microsoft.com/office/drawing/2014/main" id="{E87C2CC4-D53B-4944-8071-343FD10C4E1B}"/>
                </a:ext>
              </a:extLst>
            </p:cNvPr>
            <p:cNvGrpSpPr/>
            <p:nvPr/>
          </p:nvGrpSpPr>
          <p:grpSpPr>
            <a:xfrm rot="16200000" flipV="1">
              <a:off x="2301953" y="4739392"/>
              <a:ext cx="396000" cy="98552"/>
              <a:chOff x="5227332" y="4314909"/>
              <a:chExt cx="922933" cy="144000"/>
            </a:xfrm>
          </p:grpSpPr>
          <p:sp>
            <p:nvSpPr>
              <p:cNvPr id="74" name="Pentagone 51">
                <a:extLst>
                  <a:ext uri="{FF2B5EF4-FFF2-40B4-BE49-F238E27FC236}">
                    <a16:creationId xmlns:a16="http://schemas.microsoft.com/office/drawing/2014/main" id="{2D1E3C05-1775-434F-8421-F4A417E6BB1B}"/>
                  </a:ext>
                </a:extLst>
              </p:cNvPr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75" name="Chevron 52">
                <a:extLst>
                  <a:ext uri="{FF2B5EF4-FFF2-40B4-BE49-F238E27FC236}">
                    <a16:creationId xmlns:a16="http://schemas.microsoft.com/office/drawing/2014/main" id="{76EF4E91-DA70-4804-ABC7-3C38FD80A676}"/>
                  </a:ext>
                </a:extLst>
              </p:cNvPr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71" name="Groupe 53">
              <a:extLst>
                <a:ext uri="{FF2B5EF4-FFF2-40B4-BE49-F238E27FC236}">
                  <a16:creationId xmlns:a16="http://schemas.microsoft.com/office/drawing/2014/main" id="{C97D5410-3F8A-4EE9-A4FA-B60182BF05E3}"/>
                </a:ext>
              </a:extLst>
            </p:cNvPr>
            <p:cNvGrpSpPr/>
            <p:nvPr/>
          </p:nvGrpSpPr>
          <p:grpSpPr>
            <a:xfrm rot="16200000" flipV="1">
              <a:off x="2337953" y="4343626"/>
              <a:ext cx="324000" cy="98552"/>
              <a:chOff x="5227332" y="4314909"/>
              <a:chExt cx="922933" cy="144000"/>
            </a:xfrm>
          </p:grpSpPr>
          <p:sp>
            <p:nvSpPr>
              <p:cNvPr id="72" name="Pentagone 54">
                <a:extLst>
                  <a:ext uri="{FF2B5EF4-FFF2-40B4-BE49-F238E27FC236}">
                    <a16:creationId xmlns:a16="http://schemas.microsoft.com/office/drawing/2014/main" id="{4CCD69B4-7094-482D-8458-3306E123E80D}"/>
                  </a:ext>
                </a:extLst>
              </p:cNvPr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73" name="Chevron 55">
                <a:extLst>
                  <a:ext uri="{FF2B5EF4-FFF2-40B4-BE49-F238E27FC236}">
                    <a16:creationId xmlns:a16="http://schemas.microsoft.com/office/drawing/2014/main" id="{24E8CE49-DB7F-4BE6-BA50-A3663302ACE4}"/>
                  </a:ext>
                </a:extLst>
              </p:cNvPr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0484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Passer des variables à la vue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DD769-7EB0-406C-A5A6-B0C7E5267E38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4C3CB-AC71-4AFF-9093-D2C4D151B2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64855" y="1303020"/>
            <a:ext cx="6305019" cy="5045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219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Passer des variables à la vue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DA7A4-FD3C-417E-BCAB-F4D2C1C600CE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1E47A-F478-4073-B2EC-8C4D0488EA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79118" y="1825625"/>
            <a:ext cx="10685912" cy="2969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1924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Passer des variables à la vue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CAB124-A9E3-423C-BBDC-C73029AA334B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72512" y="1825625"/>
            <a:ext cx="9932801" cy="37290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192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délimiteurs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4197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err="1"/>
              <a:t>Twig</a:t>
            </a:r>
            <a:r>
              <a:rPr lang="fr-FR" b="1"/>
              <a:t>, une originalité critiquable</a:t>
            </a:r>
          </a:p>
          <a:p>
            <a:pPr marL="0" indent="0">
              <a:buNone/>
            </a:pPr>
            <a:endParaRPr lang="fr-FR" b="1">
              <a:solidFill>
                <a:srgbClr val="348899"/>
              </a:solidFill>
            </a:endParaRPr>
          </a:p>
          <a:p>
            <a:r>
              <a:rPr lang="fr-FR" err="1">
                <a:solidFill>
                  <a:srgbClr val="348899"/>
                </a:solidFill>
              </a:rPr>
              <a:t>Twig</a:t>
            </a:r>
            <a:r>
              <a:rPr lang="fr-FR"/>
              <a:t> est très semblable à ...</a:t>
            </a:r>
          </a:p>
          <a:p>
            <a:r>
              <a:rPr lang="fr-FR" err="1">
                <a:solidFill>
                  <a:srgbClr val="348899"/>
                </a:solidFill>
              </a:rPr>
              <a:t>Nunjucks</a:t>
            </a:r>
            <a:r>
              <a:rPr lang="fr-FR"/>
              <a:t> sous JavaScript qui est très semblable à ...</a:t>
            </a:r>
          </a:p>
          <a:p>
            <a:r>
              <a:rPr lang="fr-FR">
                <a:solidFill>
                  <a:srgbClr val="348899"/>
                </a:solidFill>
              </a:rPr>
              <a:t>Jinja</a:t>
            </a:r>
            <a:r>
              <a:rPr lang="fr-FR"/>
              <a:t> sous Python qui est très semblable au ...</a:t>
            </a:r>
          </a:p>
          <a:p>
            <a:r>
              <a:rPr lang="fr-FR">
                <a:solidFill>
                  <a:srgbClr val="348899"/>
                </a:solidFill>
              </a:rPr>
              <a:t>DTL</a:t>
            </a:r>
            <a:r>
              <a:rPr lang="fr-FR"/>
              <a:t> de Django qui est très semblable à ...</a:t>
            </a:r>
          </a:p>
          <a:p>
            <a:r>
              <a:rPr lang="fr-FR" err="1">
                <a:solidFill>
                  <a:srgbClr val="348899"/>
                </a:solidFill>
              </a:rPr>
              <a:t>Jtwig</a:t>
            </a:r>
            <a:r>
              <a:rPr lang="fr-FR"/>
              <a:t> sous Java qui est très semblable à ...</a:t>
            </a:r>
          </a:p>
          <a:p>
            <a:r>
              <a:rPr lang="fr-FR"/>
              <a:t>...</a:t>
            </a:r>
          </a:p>
          <a:p>
            <a:r>
              <a:rPr lang="fr-FR"/>
              <a:t>Mais tant mieux </a:t>
            </a:r>
            <a:r>
              <a:rPr lang="fr-FR">
                <a:sym typeface="Wingdings" panose="05000000000000000000" pitchFamily="2" charset="2"/>
              </a:rPr>
              <a:t>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163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Passer des variables à la vue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678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attaques XSS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Cross-Site Scripting</a:t>
            </a:r>
          </a:p>
          <a:p>
            <a:r>
              <a:rPr lang="fr-FR"/>
              <a:t>Injection de code malveillant dans notre HTML</a:t>
            </a:r>
          </a:p>
          <a:p>
            <a:r>
              <a:rPr lang="fr-FR"/>
              <a:t>Protection en PHP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htmlentities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); ?&gt;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743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attaques XSS sous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Protection automatique avec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}} </a:t>
            </a:r>
            <a:r>
              <a:rPr lang="fr-FR"/>
              <a:t>!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Filtre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fr-FR"/>
              <a:t> pour désactiver la protection</a:t>
            </a:r>
          </a:p>
          <a:p>
            <a:r>
              <a:rPr lang="fr-FR"/>
              <a:t>Filtre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striptags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Au besoin, utiliser </a:t>
            </a:r>
            <a:r>
              <a:rPr lang="fr-FR" err="1"/>
              <a:t>HTMLPurifier</a:t>
            </a:r>
            <a:r>
              <a:rPr lang="fr-FR"/>
              <a:t> ou autres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390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Attaques XSS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14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Vous avez une bonne idée des fonctionnalités et avantages de </a:t>
            </a:r>
            <a:r>
              <a:rPr lang="fr-FR" err="1"/>
              <a:t>Twig</a:t>
            </a:r>
            <a:endParaRPr lang="fr-FR"/>
          </a:p>
          <a:p>
            <a:r>
              <a:rPr lang="fr-FR"/>
              <a:t>Vous savez comment utiliser </a:t>
            </a:r>
            <a:r>
              <a:rPr lang="fr-FR" err="1"/>
              <a:t>Twig</a:t>
            </a:r>
            <a:r>
              <a:rPr lang="fr-FR"/>
              <a:t>, avec ou sans Symfony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05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délimiteurs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err="1"/>
              <a:t>Twig</a:t>
            </a:r>
            <a:r>
              <a:rPr lang="fr-FR" b="1"/>
              <a:t> est minimaliste</a:t>
            </a:r>
          </a:p>
          <a:p>
            <a:pPr marL="0" indent="0">
              <a:buNone/>
            </a:pPr>
            <a:endParaRPr lang="fr-FR" b="1"/>
          </a:p>
          <a:p>
            <a:r>
              <a:rPr lang="fr-FR"/>
              <a:t>La référence </a:t>
            </a:r>
            <a:r>
              <a:rPr lang="fr-FR" err="1"/>
              <a:t>Twig</a:t>
            </a:r>
            <a:r>
              <a:rPr lang="fr-FR"/>
              <a:t> est disponible ici : </a:t>
            </a:r>
            <a:r>
              <a:rPr lang="fr-FR">
                <a:hlinkClick r:id="rId7"/>
              </a:rPr>
              <a:t>https://twig.symfony.com/doc/</a:t>
            </a:r>
            <a:endParaRPr lang="fr-FR"/>
          </a:p>
          <a:p>
            <a:r>
              <a:rPr lang="fr-FR"/>
              <a:t>Tout ce qu'on peut faire avec </a:t>
            </a:r>
            <a:r>
              <a:rPr lang="fr-FR" err="1"/>
              <a:t>Twig</a:t>
            </a:r>
            <a:r>
              <a:rPr lang="fr-FR"/>
              <a:t> tient sur un écran</a:t>
            </a:r>
          </a:p>
          <a:p>
            <a:r>
              <a:rPr lang="fr-FR"/>
              <a:t>Symfony ajoute des fonctionnalités à </a:t>
            </a:r>
            <a:r>
              <a:rPr lang="fr-FR" err="1"/>
              <a:t>Twig</a:t>
            </a:r>
            <a:r>
              <a:rPr lang="fr-FR"/>
              <a:t> </a:t>
            </a:r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234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délimiteurs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Servent à séparer le code </a:t>
            </a:r>
            <a:r>
              <a:rPr lang="fr-FR" err="1"/>
              <a:t>Twig</a:t>
            </a:r>
            <a:r>
              <a:rPr lang="fr-FR"/>
              <a:t> du code HTML</a:t>
            </a:r>
          </a:p>
          <a:p>
            <a:r>
              <a:rPr lang="fr-FR"/>
              <a:t>Composés d'un délimiteur ouvrant et d'un fermant</a:t>
            </a:r>
          </a:p>
          <a:p>
            <a:r>
              <a:rPr lang="fr-FR"/>
              <a:t>Il est possible d'utiliser plusieurs délimiteurs sur une même page</a:t>
            </a:r>
          </a:p>
          <a:p>
            <a:pPr marL="0" indent="0">
              <a:buNone/>
            </a:pPr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68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Premier délimiteur </a:t>
            </a:r>
            <a:r>
              <a:rPr lang="fr-FR" err="1"/>
              <a:t>Twig</a:t>
            </a:r>
            <a:r>
              <a:rPr lang="fr-FR"/>
              <a:t> : {# #}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{# ... #}</a:t>
            </a:r>
            <a:r>
              <a:rPr lang="fr-FR"/>
              <a:t> permet d'écrire des commentaires</a:t>
            </a:r>
          </a:p>
          <a:p>
            <a:r>
              <a:rPr lang="fr-FR"/>
              <a:t>Commentaires invisibles et multilignes</a:t>
            </a:r>
          </a:p>
          <a:p>
            <a:r>
              <a:rPr lang="fr-FR"/>
              <a:t>Équivalent à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/* un commentaire */ ?&gt; </a:t>
            </a:r>
            <a:r>
              <a:rPr lang="fr-FR"/>
              <a:t>en PHP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53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Premier délimiteur </a:t>
            </a:r>
            <a:r>
              <a:rPr lang="fr-FR" err="1"/>
              <a:t>Twig</a:t>
            </a:r>
            <a:r>
              <a:rPr lang="fr-FR"/>
              <a:t> : {# #}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A41F01-AD3F-4CE5-A695-A90252784851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07650" y="1485532"/>
            <a:ext cx="7976699" cy="450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20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Deuxième délimiteur </a:t>
            </a:r>
            <a:r>
              <a:rPr lang="fr-FR" err="1"/>
              <a:t>Twig</a:t>
            </a:r>
            <a:r>
              <a:rPr lang="fr-FR"/>
              <a:t> : {{ }}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Vues et </a:t>
            </a:r>
            <a:r>
              <a:rPr lang="fr-FR" err="1"/>
              <a:t>Twig</a:t>
            </a:r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{{ ... }}</a:t>
            </a:r>
            <a:r>
              <a:rPr lang="fr-FR"/>
              <a:t> affiche quelque chose</a:t>
            </a:r>
          </a:p>
          <a:p>
            <a:r>
              <a:rPr lang="fr-FR"/>
              <a:t>Équivalent à l’echo PHP :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 "du texte"; ?&gt;</a:t>
            </a:r>
          </a:p>
          <a:p>
            <a:r>
              <a:rPr lang="fr-FR"/>
              <a:t>On y inclut habituellement une variable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4358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44E35-8DFE-42FB-9B27-EF60FB2821E4}">
  <ds:schemaRefs>
    <ds:schemaRef ds:uri="6404727a-a8d9-45f0-847d-c3572d626f0f"/>
    <ds:schemaRef ds:uri="7cb86037-17e1-4643-b1b9-0f60b92df6b8"/>
    <ds:schemaRef ds:uri="9ea91afc-b703-4861-ad35-c42f79ee7615"/>
    <ds:schemaRef ds:uri="afc34d03-3d97-42d7-86bd-0fa8e9845b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361F950-BFA5-42ED-BA44-7CA2FF414AC1}">
  <ds:schemaRefs>
    <ds:schemaRef ds:uri="7cb86037-17e1-4643-b1b9-0f60b92df6b8"/>
    <ds:schemaRef ds:uri="9ea91afc-b703-4861-ad35-c42f79ee76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44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Thème Office</vt:lpstr>
      <vt:lpstr>Développement web côté serveur avec Symfony</vt:lpstr>
      <vt:lpstr>Objectifs</vt:lpstr>
      <vt:lpstr>Les délimiteurs</vt:lpstr>
      <vt:lpstr>Les délimiteurs</vt:lpstr>
      <vt:lpstr>Les délimiteurs</vt:lpstr>
      <vt:lpstr>Les délimiteurs</vt:lpstr>
      <vt:lpstr>Premier délimiteur Twig : {# #}</vt:lpstr>
      <vt:lpstr>Premier délimiteur Twig : {# #}</vt:lpstr>
      <vt:lpstr>Deuxième délimiteur Twig : {{ }}</vt:lpstr>
      <vt:lpstr>Troisième délimiteur Twig : {% %}</vt:lpstr>
      <vt:lpstr>Utilisation de {{ }} et de {% %}</vt:lpstr>
      <vt:lpstr>Les balises Twig (tags)</vt:lpstr>
      <vt:lpstr>La balise if</vt:lpstr>
      <vt:lpstr>La balise set et les variables</vt:lpstr>
      <vt:lpstr>La balise if</vt:lpstr>
      <vt:lpstr>La balise for</vt:lpstr>
      <vt:lpstr>La balise for et les tableaux</vt:lpstr>
      <vt:lpstr>La balise for et les objets</vt:lpstr>
      <vt:lpstr>Les délimiteurs et balises Twig</vt:lpstr>
      <vt:lpstr>Les filtres Twig</vt:lpstr>
      <vt:lpstr>Quelques filtres</vt:lpstr>
      <vt:lpstr>Les principaux filtres et leur utilité</vt:lpstr>
      <vt:lpstr>Les filtres Twig</vt:lpstr>
      <vt:lpstr>Blocs et héritage</vt:lpstr>
      <vt:lpstr>Blocs et héritage</vt:lpstr>
      <vt:lpstr>Solution des include() en PHP</vt:lpstr>
      <vt:lpstr>Solution gabarit en PHP</vt:lpstr>
      <vt:lpstr>Solution de Twig 1/2</vt:lpstr>
      <vt:lpstr>Solution de Twig 2/2</vt:lpstr>
      <vt:lpstr>Inclusion</vt:lpstr>
      <vt:lpstr>Blocs, héritage et inclusion</vt:lpstr>
      <vt:lpstr>Gestion des assets : problème</vt:lpstr>
      <vt:lpstr>Gestion des assets : solution</vt:lpstr>
      <vt:lpstr>Gestion des URLs internes</vt:lpstr>
      <vt:lpstr>Gestion des assets et des URLs</vt:lpstr>
      <vt:lpstr>Passer des variables à la vue</vt:lpstr>
      <vt:lpstr>Passer des variables à la vue</vt:lpstr>
      <vt:lpstr>Passer des variables à la vue</vt:lpstr>
      <vt:lpstr>Passer des variables à la vue</vt:lpstr>
      <vt:lpstr>Passer des variables à la vue</vt:lpstr>
      <vt:lpstr>Les attaques XSS</vt:lpstr>
      <vt:lpstr>Les attaques XSS sous Twig</vt:lpstr>
      <vt:lpstr>Attaques XSS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revision>1</cp:revision>
  <cp:lastPrinted>2017-11-06T14:49:39Z</cp:lastPrinted>
  <dcterms:created xsi:type="dcterms:W3CDTF">2017-05-09T08:51:09Z</dcterms:created>
  <dcterms:modified xsi:type="dcterms:W3CDTF">2022-10-18T08:11:43Z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0x010100F74EC051A497B841A2FBB1DFC22E3395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